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14"/>
  </p:notes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70" r:id="rId11"/>
    <p:sldId id="269" r:id="rId12"/>
    <p:sldId id="27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6327"/>
  </p:normalViewPr>
  <p:slideViewPr>
    <p:cSldViewPr snapToGrid="0" snapToObjects="1">
      <p:cViewPr varScale="1">
        <p:scale>
          <a:sx n="98" d="100"/>
          <a:sy n="98" d="100"/>
        </p:scale>
        <p:origin x="82" y="115"/>
      </p:cViewPr>
      <p:guideLst/>
    </p:cSldViewPr>
  </p:slideViewPr>
  <p:notesTextViewPr>
    <p:cViewPr>
      <p:scale>
        <a:sx n="1" d="1"/>
        <a:sy n="1" d="1"/>
      </p:scale>
      <p:origin x="0" y="-58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o Abou Jaoude" userId="5599d4be47f3c60c" providerId="LiveId" clId="{620E32A5-5B11-4579-8052-E2B6D525B9DC}"/>
    <pc:docChg chg="modSld">
      <pc:chgData name="Gio Abou Jaoude" userId="5599d4be47f3c60c" providerId="LiveId" clId="{620E32A5-5B11-4579-8052-E2B6D525B9DC}" dt="2022-04-05T16:09:30.057" v="2"/>
      <pc:docMkLst>
        <pc:docMk/>
      </pc:docMkLst>
      <pc:sldChg chg="modNotesTx">
        <pc:chgData name="Gio Abou Jaoude" userId="5599d4be47f3c60c" providerId="LiveId" clId="{620E32A5-5B11-4579-8052-E2B6D525B9DC}" dt="2022-04-05T16:09:30.057" v="2"/>
        <pc:sldMkLst>
          <pc:docMk/>
          <pc:sldMk cId="339215889" sldId="26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B34A-EAF0-9E4A-B8F3-BB9DADA82E2E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B213B6-18CF-864A-8E38-CE6E5D294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81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https://colab.research.google.com/drive/1_fTsD8SywpmZygXnsBNJ0R4_WfulcaHm?usp=sharing</a:t>
            </a:r>
          </a:p>
          <a:p>
            <a:r>
              <a:rPr lang="en-US"/>
              <a:t>https://colab.research.google.com/drive/144xME_fK6moao220A5MWpjSYI7mwouse?usp=sharing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B213B6-18CF-864A-8E38-CE6E5D294B47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862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17044-C38C-F045-B7C8-87F0FC0647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B31575-CBA0-104D-B57B-7959A05F3B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E4C115-7298-5043-A537-31243B529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BF6662-BF61-AD4B-B79A-F79BBCF0C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3F8A-0364-714E-9508-CF0D7223C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058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F5A29-6A92-9143-A279-F1202D47E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6BF386-B80E-F245-8534-929EEFE708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47C11-D42D-9548-914C-7EF7BFA1C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8719A-A6F0-4941-B0E3-A7AF490D1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3F8A-0364-714E-9508-CF0D7223C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892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6E612B-BDB8-AE4A-B097-27327A6CAF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B62987-859F-614B-94A5-46871E628A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0097AA-74F1-7C48-AB42-93CF3B000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00651A-6197-934D-B902-C9A4A6C65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3F8A-0364-714E-9508-CF0D7223C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067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F1294-43AC-294E-BBAB-594615A97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981309-41EF-3641-9B97-A50CD344A1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26B373-6E49-AC4D-BECE-4B9A2F5B3E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6EDA47D-3C0E-7143-8D38-E5F965A20965}" type="datetime1">
              <a:rPr lang="en-US" smtClean="0"/>
              <a:t>4/5/2022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EE414A-215B-634D-A8E9-A3E796CBE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B0EEE1-6585-D344-A4EA-431788671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3F8A-0364-714E-9508-CF0D7223CC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339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09672-B414-6940-8F4A-9CB12363A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00A325-4264-1343-82BF-0168D73820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0B5866-0E0C-C54E-B951-BF88C93E7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9A0FA8-56B6-FD4B-96B9-A9858EFCA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3F8A-0364-714E-9508-CF0D7223C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279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B95D7-E999-5940-AD24-F457BC4AF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A81FFE-7177-EC4C-A7FE-31BBD2F088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F8D523-DA93-804D-AF71-245BA72701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FFC33C-87C2-394C-B7FE-488C24F66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F77BDA-114C-0C42-95FB-6F723ED5E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3F8A-0364-714E-9508-CF0D7223C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028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A2FB7-36E2-2549-9CEE-A07D6AE29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30A7B9-C80F-F64B-A3A3-F594FCEA8D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E0CA53-748D-454E-8394-F9502F0A99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81BE75-AAA5-734C-9B62-8453F00A7D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43A264-73C8-EC4E-8FBB-AE14884530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E30A75-3BCD-9B40-B1B7-21400E28F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0625C3-755C-264C-AFCD-E7BA660F5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3F8A-0364-714E-9508-CF0D7223C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366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9B610-1BB5-044C-BD95-3B78121A9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5B39CD-2B65-164D-A0EB-71D0873F0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A51669-96B1-AD48-B651-18BFF7A60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3F8A-0364-714E-9508-CF0D7223C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775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4B47AD-DB57-3B42-817B-502E888C77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CBA57C7-5850-8B44-BFDC-AAA43D5D0069}" type="datetime1">
              <a:rPr lang="en-US" smtClean="0"/>
              <a:t>4/5/2022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5DCA38-DB2E-5B44-B7A2-37DEB191F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D851E6-EDB6-A946-B501-EF701C0F4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3F8A-0364-714E-9508-CF0D7223C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479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A0700-6223-8B47-B897-0B9E87DAA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649A69-2437-4B40-9A3A-0897BC7429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0B116B-E135-C344-BC3D-D4BA7F185D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907DF0-7A9F-5748-BEE1-7F51AC91B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D9E8B5-CE4A-D041-A258-B4CEA6BEF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3F8A-0364-714E-9508-CF0D7223C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443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D02D7-773F-7E41-A425-5DBEC7456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A94140-C55D-BD4B-8BC8-C9B627A090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66A228-8865-E245-826C-C4B8649B87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2A10DC-43EB-064D-9BDC-E7189BC71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44F6E2-FF13-644E-A4D9-AB638F1F5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3F8A-0364-714E-9508-CF0D7223C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372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8F7D19-848F-674D-AE8F-4E278C49A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566AF8-0A2A-264E-B9D8-D46C322D8D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5A1BAB-96FB-B145-A570-6CA73A090A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1003AA-4E4A-BF4E-B20C-9669E3914C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119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23F8A-0364-714E-9508-CF0D7223CC77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A picture containing logo&#10;&#10;Description automatically generated">
            <a:extLst>
              <a:ext uri="{FF2B5EF4-FFF2-40B4-BE49-F238E27FC236}">
                <a16:creationId xmlns:a16="http://schemas.microsoft.com/office/drawing/2014/main" id="{30789A7A-AC75-474E-B0B9-1ECFA0E3C1E6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551619" y="230188"/>
            <a:ext cx="1460500" cy="14605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F72F29D-11E5-DE40-B230-B3340BB82DA9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53518" y="6352936"/>
            <a:ext cx="3227882" cy="371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3512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1ED8053C-AF28-403A-90F2-67A100EDEC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0BCDCE7-03A4-438B-9B4A-0F5E37C4C1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2677" y="456020"/>
            <a:ext cx="6737282" cy="6032228"/>
          </a:xfrm>
          <a:custGeom>
            <a:avLst/>
            <a:gdLst>
              <a:gd name="connsiteX0" fmla="*/ 3069307 w 6737282"/>
              <a:gd name="connsiteY0" fmla="*/ 4550727 h 6032228"/>
              <a:gd name="connsiteX1" fmla="*/ 3741218 w 6737282"/>
              <a:gd name="connsiteY1" fmla="*/ 4550727 h 6032228"/>
              <a:gd name="connsiteX2" fmla="*/ 3772850 w 6737282"/>
              <a:gd name="connsiteY2" fmla="*/ 4554928 h 6032228"/>
              <a:gd name="connsiteX3" fmla="*/ 3794605 w 6737282"/>
              <a:gd name="connsiteY3" fmla="*/ 4564050 h 6032228"/>
              <a:gd name="connsiteX4" fmla="*/ 3781310 w 6737282"/>
              <a:gd name="connsiteY4" fmla="*/ 4587045 h 6032228"/>
              <a:gd name="connsiteX5" fmla="*/ 3310252 w 6737282"/>
              <a:gd name="connsiteY5" fmla="*/ 5401750 h 6032228"/>
              <a:gd name="connsiteX6" fmla="*/ 3029607 w 6737282"/>
              <a:gd name="connsiteY6" fmla="*/ 5564857 h 6032228"/>
              <a:gd name="connsiteX7" fmla="*/ 2804017 w 6737282"/>
              <a:gd name="connsiteY7" fmla="*/ 5564857 h 6032228"/>
              <a:gd name="connsiteX8" fmla="*/ 2777701 w 6737282"/>
              <a:gd name="connsiteY8" fmla="*/ 5564857 h 6032228"/>
              <a:gd name="connsiteX9" fmla="*/ 2752589 w 6737282"/>
              <a:gd name="connsiteY9" fmla="*/ 5521614 h 6032228"/>
              <a:gd name="connsiteX10" fmla="*/ 2629590 w 6737282"/>
              <a:gd name="connsiteY10" fmla="*/ 5309799 h 6032228"/>
              <a:gd name="connsiteX11" fmla="*/ 2629590 w 6737282"/>
              <a:gd name="connsiteY11" fmla="*/ 5191240 h 6032228"/>
              <a:gd name="connsiteX12" fmla="*/ 2966272 w 6737282"/>
              <a:gd name="connsiteY12" fmla="*/ 4611452 h 6032228"/>
              <a:gd name="connsiteX13" fmla="*/ 3069307 w 6737282"/>
              <a:gd name="connsiteY13" fmla="*/ 4550727 h 6032228"/>
              <a:gd name="connsiteX14" fmla="*/ 1224899 w 6737282"/>
              <a:gd name="connsiteY14" fmla="*/ 1805663 h 6032228"/>
              <a:gd name="connsiteX15" fmla="*/ 3029607 w 6737282"/>
              <a:gd name="connsiteY15" fmla="*/ 1805663 h 6032228"/>
              <a:gd name="connsiteX16" fmla="*/ 3310252 w 6737282"/>
              <a:gd name="connsiteY16" fmla="*/ 1968768 h 6032228"/>
              <a:gd name="connsiteX17" fmla="*/ 4210657 w 6737282"/>
              <a:gd name="connsiteY17" fmla="*/ 3526038 h 6032228"/>
              <a:gd name="connsiteX18" fmla="*/ 4210657 w 6737282"/>
              <a:gd name="connsiteY18" fmla="*/ 3844482 h 6032228"/>
              <a:gd name="connsiteX19" fmla="*/ 3876331 w 6737282"/>
              <a:gd name="connsiteY19" fmla="*/ 4422707 h 6032228"/>
              <a:gd name="connsiteX20" fmla="*/ 3848154 w 6737282"/>
              <a:gd name="connsiteY20" fmla="*/ 4471437 h 6032228"/>
              <a:gd name="connsiteX21" fmla="*/ 3849146 w 6737282"/>
              <a:gd name="connsiteY21" fmla="*/ 4471853 h 6032228"/>
              <a:gd name="connsiteX22" fmla="*/ 3898870 w 6737282"/>
              <a:gd name="connsiteY22" fmla="*/ 4522003 h 6032228"/>
              <a:gd name="connsiteX23" fmla="*/ 4277006 w 6737282"/>
              <a:gd name="connsiteY23" fmla="*/ 5175999 h 6032228"/>
              <a:gd name="connsiteX24" fmla="*/ 4277006 w 6737282"/>
              <a:gd name="connsiteY24" fmla="*/ 5309735 h 6032228"/>
              <a:gd name="connsiteX25" fmla="*/ 3898870 w 6737282"/>
              <a:gd name="connsiteY25" fmla="*/ 5963729 h 6032228"/>
              <a:gd name="connsiteX26" fmla="*/ 3781007 w 6737282"/>
              <a:gd name="connsiteY26" fmla="*/ 6032228 h 6032228"/>
              <a:gd name="connsiteX27" fmla="*/ 3023096 w 6737282"/>
              <a:gd name="connsiteY27" fmla="*/ 6032228 h 6032228"/>
              <a:gd name="connsiteX28" fmla="*/ 2906872 w 6737282"/>
              <a:gd name="connsiteY28" fmla="*/ 5963729 h 6032228"/>
              <a:gd name="connsiteX29" fmla="*/ 2703170 w 6737282"/>
              <a:gd name="connsiteY29" fmla="*/ 5612942 h 6032228"/>
              <a:gd name="connsiteX30" fmla="*/ 2680159 w 6737282"/>
              <a:gd name="connsiteY30" fmla="*/ 5573313 h 6032228"/>
              <a:gd name="connsiteX31" fmla="*/ 2698265 w 6737282"/>
              <a:gd name="connsiteY31" fmla="*/ 5573313 h 6032228"/>
              <a:gd name="connsiteX32" fmla="*/ 2783846 w 6737282"/>
              <a:gd name="connsiteY32" fmla="*/ 5573313 h 6032228"/>
              <a:gd name="connsiteX33" fmla="*/ 2821023 w 6737282"/>
              <a:gd name="connsiteY33" fmla="*/ 5637336 h 6032228"/>
              <a:gd name="connsiteX34" fmla="*/ 2963060 w 6737282"/>
              <a:gd name="connsiteY34" fmla="*/ 5881934 h 6032228"/>
              <a:gd name="connsiteX35" fmla="*/ 3066097 w 6737282"/>
              <a:gd name="connsiteY35" fmla="*/ 5942660 h 6032228"/>
              <a:gd name="connsiteX36" fmla="*/ 3738008 w 6737282"/>
              <a:gd name="connsiteY36" fmla="*/ 5942660 h 6032228"/>
              <a:gd name="connsiteX37" fmla="*/ 3842494 w 6737282"/>
              <a:gd name="connsiteY37" fmla="*/ 5881934 h 6032228"/>
              <a:gd name="connsiteX38" fmla="*/ 4177724 w 6737282"/>
              <a:gd name="connsiteY38" fmla="*/ 5302148 h 6032228"/>
              <a:gd name="connsiteX39" fmla="*/ 4177724 w 6737282"/>
              <a:gd name="connsiteY39" fmla="*/ 5183586 h 6032228"/>
              <a:gd name="connsiteX40" fmla="*/ 3842494 w 6737282"/>
              <a:gd name="connsiteY40" fmla="*/ 4603800 h 6032228"/>
              <a:gd name="connsiteX41" fmla="*/ 3798414 w 6737282"/>
              <a:gd name="connsiteY41" fmla="*/ 4559340 h 6032228"/>
              <a:gd name="connsiteX42" fmla="*/ 3793313 w 6737282"/>
              <a:gd name="connsiteY42" fmla="*/ 4557203 h 6032228"/>
              <a:gd name="connsiteX43" fmla="*/ 3820657 w 6737282"/>
              <a:gd name="connsiteY43" fmla="*/ 4509913 h 6032228"/>
              <a:gd name="connsiteX44" fmla="*/ 3840991 w 6737282"/>
              <a:gd name="connsiteY44" fmla="*/ 4474742 h 6032228"/>
              <a:gd name="connsiteX45" fmla="*/ 3819900 w 6737282"/>
              <a:gd name="connsiteY45" fmla="*/ 4465898 h 6032228"/>
              <a:gd name="connsiteX46" fmla="*/ 3784219 w 6737282"/>
              <a:gd name="connsiteY46" fmla="*/ 4461158 h 6032228"/>
              <a:gd name="connsiteX47" fmla="*/ 3026307 w 6737282"/>
              <a:gd name="connsiteY47" fmla="*/ 4461158 h 6032228"/>
              <a:gd name="connsiteX48" fmla="*/ 2910084 w 6737282"/>
              <a:gd name="connsiteY48" fmla="*/ 4529655 h 6032228"/>
              <a:gd name="connsiteX49" fmla="*/ 2530310 w 6737282"/>
              <a:gd name="connsiteY49" fmla="*/ 5183651 h 6032228"/>
              <a:gd name="connsiteX50" fmla="*/ 2530310 w 6737282"/>
              <a:gd name="connsiteY50" fmla="*/ 5317387 h 6032228"/>
              <a:gd name="connsiteX51" fmla="*/ 2655664 w 6737282"/>
              <a:gd name="connsiteY51" fmla="*/ 5533256 h 6032228"/>
              <a:gd name="connsiteX52" fmla="*/ 2674015 w 6737282"/>
              <a:gd name="connsiteY52" fmla="*/ 5564857 h 6032228"/>
              <a:gd name="connsiteX53" fmla="*/ 2589005 w 6737282"/>
              <a:gd name="connsiteY53" fmla="*/ 5564857 h 6032228"/>
              <a:gd name="connsiteX54" fmla="*/ 1224899 w 6737282"/>
              <a:gd name="connsiteY54" fmla="*/ 5564857 h 6032228"/>
              <a:gd name="connsiteX55" fmla="*/ 948151 w 6737282"/>
              <a:gd name="connsiteY55" fmla="*/ 5401750 h 6032228"/>
              <a:gd name="connsiteX56" fmla="*/ 43851 w 6737282"/>
              <a:gd name="connsiteY56" fmla="*/ 3844482 h 6032228"/>
              <a:gd name="connsiteX57" fmla="*/ 43851 w 6737282"/>
              <a:gd name="connsiteY57" fmla="*/ 3526038 h 6032228"/>
              <a:gd name="connsiteX58" fmla="*/ 948151 w 6737282"/>
              <a:gd name="connsiteY58" fmla="*/ 1968768 h 6032228"/>
              <a:gd name="connsiteX59" fmla="*/ 1224899 w 6737282"/>
              <a:gd name="connsiteY59" fmla="*/ 1805663 h 6032228"/>
              <a:gd name="connsiteX60" fmla="*/ 4371720 w 6737282"/>
              <a:gd name="connsiteY60" fmla="*/ 257854 h 6032228"/>
              <a:gd name="connsiteX61" fmla="*/ 5796146 w 6737282"/>
              <a:gd name="connsiteY61" fmla="*/ 257854 h 6032228"/>
              <a:gd name="connsiteX62" fmla="*/ 5999634 w 6737282"/>
              <a:gd name="connsiteY62" fmla="*/ 374270 h 6032228"/>
              <a:gd name="connsiteX63" fmla="*/ 6711846 w 6737282"/>
              <a:gd name="connsiteY63" fmla="*/ 1628971 h 6032228"/>
              <a:gd name="connsiteX64" fmla="*/ 6711846 w 6737282"/>
              <a:gd name="connsiteY64" fmla="*/ 1870427 h 6032228"/>
              <a:gd name="connsiteX65" fmla="*/ 5999634 w 6737282"/>
              <a:gd name="connsiteY65" fmla="*/ 3125126 h 6032228"/>
              <a:gd name="connsiteX66" fmla="*/ 5796146 w 6737282"/>
              <a:gd name="connsiteY66" fmla="*/ 3241542 h 6032228"/>
              <a:gd name="connsiteX67" fmla="*/ 4371720 w 6737282"/>
              <a:gd name="connsiteY67" fmla="*/ 3241542 h 6032228"/>
              <a:gd name="connsiteX68" fmla="*/ 4168233 w 6737282"/>
              <a:gd name="connsiteY68" fmla="*/ 3125126 h 6032228"/>
              <a:gd name="connsiteX69" fmla="*/ 3456020 w 6737282"/>
              <a:gd name="connsiteY69" fmla="*/ 1870427 h 6032228"/>
              <a:gd name="connsiteX70" fmla="*/ 3456020 w 6737282"/>
              <a:gd name="connsiteY70" fmla="*/ 1628971 h 6032228"/>
              <a:gd name="connsiteX71" fmla="*/ 4168233 w 6737282"/>
              <a:gd name="connsiteY71" fmla="*/ 374270 h 6032228"/>
              <a:gd name="connsiteX72" fmla="*/ 4371720 w 6737282"/>
              <a:gd name="connsiteY72" fmla="*/ 257854 h 6032228"/>
              <a:gd name="connsiteX73" fmla="*/ 2350132 w 6737282"/>
              <a:gd name="connsiteY73" fmla="*/ 0 h 6032228"/>
              <a:gd name="connsiteX74" fmla="*/ 3150522 w 6737282"/>
              <a:gd name="connsiteY74" fmla="*/ 0 h 6032228"/>
              <a:gd name="connsiteX75" fmla="*/ 3264863 w 6737282"/>
              <a:gd name="connsiteY75" fmla="*/ 65415 h 6032228"/>
              <a:gd name="connsiteX76" fmla="*/ 3665057 w 6737282"/>
              <a:gd name="connsiteY76" fmla="*/ 770436 h 6032228"/>
              <a:gd name="connsiteX77" fmla="*/ 3665057 w 6737282"/>
              <a:gd name="connsiteY77" fmla="*/ 906111 h 6032228"/>
              <a:gd name="connsiteX78" fmla="*/ 3264863 w 6737282"/>
              <a:gd name="connsiteY78" fmla="*/ 1611131 h 6032228"/>
              <a:gd name="connsiteX79" fmla="*/ 3150522 w 6737282"/>
              <a:gd name="connsiteY79" fmla="*/ 1676547 h 6032228"/>
              <a:gd name="connsiteX80" fmla="*/ 2350132 w 6737282"/>
              <a:gd name="connsiteY80" fmla="*/ 1676547 h 6032228"/>
              <a:gd name="connsiteX81" fmla="*/ 2235791 w 6737282"/>
              <a:gd name="connsiteY81" fmla="*/ 1611131 h 6032228"/>
              <a:gd name="connsiteX82" fmla="*/ 1835596 w 6737282"/>
              <a:gd name="connsiteY82" fmla="*/ 906111 h 6032228"/>
              <a:gd name="connsiteX83" fmla="*/ 1835596 w 6737282"/>
              <a:gd name="connsiteY83" fmla="*/ 770436 h 6032228"/>
              <a:gd name="connsiteX84" fmla="*/ 2235791 w 6737282"/>
              <a:gd name="connsiteY84" fmla="*/ 65415 h 6032228"/>
              <a:gd name="connsiteX85" fmla="*/ 2350132 w 6737282"/>
              <a:gd name="connsiteY85" fmla="*/ 0 h 6032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</a:cxnLst>
            <a:rect l="l" t="t" r="r" b="b"/>
            <a:pathLst>
              <a:path w="6737282" h="6032228">
                <a:moveTo>
                  <a:pt x="3069307" y="4550727"/>
                </a:moveTo>
                <a:cubicBezTo>
                  <a:pt x="3069307" y="4550727"/>
                  <a:pt x="3069307" y="4550727"/>
                  <a:pt x="3741218" y="4550727"/>
                </a:cubicBezTo>
                <a:cubicBezTo>
                  <a:pt x="3752102" y="4550727"/>
                  <a:pt x="3762715" y="4552172"/>
                  <a:pt x="3772850" y="4554928"/>
                </a:cubicBezTo>
                <a:lnTo>
                  <a:pt x="3794605" y="4564050"/>
                </a:lnTo>
                <a:lnTo>
                  <a:pt x="3781310" y="4587045"/>
                </a:lnTo>
                <a:cubicBezTo>
                  <a:pt x="3661093" y="4794962"/>
                  <a:pt x="3507216" y="5061097"/>
                  <a:pt x="3310252" y="5401750"/>
                </a:cubicBezTo>
                <a:cubicBezTo>
                  <a:pt x="3251786" y="5502720"/>
                  <a:pt x="3146542" y="5564857"/>
                  <a:pt x="3029607" y="5564857"/>
                </a:cubicBezTo>
                <a:cubicBezTo>
                  <a:pt x="3029607" y="5564857"/>
                  <a:pt x="3029607" y="5564857"/>
                  <a:pt x="2804017" y="5564857"/>
                </a:cubicBezTo>
                <a:lnTo>
                  <a:pt x="2777701" y="5564857"/>
                </a:lnTo>
                <a:lnTo>
                  <a:pt x="2752589" y="5521614"/>
                </a:lnTo>
                <a:cubicBezTo>
                  <a:pt x="2717623" y="5461398"/>
                  <a:pt x="2676936" y="5391332"/>
                  <a:pt x="2629590" y="5309799"/>
                </a:cubicBezTo>
                <a:cubicBezTo>
                  <a:pt x="2607824" y="5273652"/>
                  <a:pt x="2607824" y="5227386"/>
                  <a:pt x="2629590" y="5191240"/>
                </a:cubicBezTo>
                <a:cubicBezTo>
                  <a:pt x="2629590" y="5191240"/>
                  <a:pt x="2629590" y="5191240"/>
                  <a:pt x="2966272" y="4611452"/>
                </a:cubicBezTo>
                <a:cubicBezTo>
                  <a:pt x="2986590" y="4573861"/>
                  <a:pt x="3027221" y="4550727"/>
                  <a:pt x="3069307" y="4550727"/>
                </a:cubicBezTo>
                <a:close/>
                <a:moveTo>
                  <a:pt x="1224899" y="1805663"/>
                </a:moveTo>
                <a:cubicBezTo>
                  <a:pt x="1224899" y="1805663"/>
                  <a:pt x="1224899" y="1805663"/>
                  <a:pt x="3029607" y="1805663"/>
                </a:cubicBezTo>
                <a:cubicBezTo>
                  <a:pt x="3146542" y="1805663"/>
                  <a:pt x="3251786" y="1867798"/>
                  <a:pt x="3310252" y="1968768"/>
                </a:cubicBezTo>
                <a:cubicBezTo>
                  <a:pt x="3310252" y="1968768"/>
                  <a:pt x="3310252" y="1968768"/>
                  <a:pt x="4210657" y="3526038"/>
                </a:cubicBezTo>
                <a:cubicBezTo>
                  <a:pt x="4269126" y="3623125"/>
                  <a:pt x="4269126" y="3747395"/>
                  <a:pt x="4210657" y="3844482"/>
                </a:cubicBezTo>
                <a:cubicBezTo>
                  <a:pt x="4210657" y="3844482"/>
                  <a:pt x="4210657" y="3844482"/>
                  <a:pt x="3876331" y="4422707"/>
                </a:cubicBezTo>
                <a:lnTo>
                  <a:pt x="3848154" y="4471437"/>
                </a:lnTo>
                <a:lnTo>
                  <a:pt x="3849146" y="4471853"/>
                </a:lnTo>
                <a:cubicBezTo>
                  <a:pt x="3869404" y="4483677"/>
                  <a:pt x="3886591" y="4500801"/>
                  <a:pt x="3898870" y="4522003"/>
                </a:cubicBezTo>
                <a:cubicBezTo>
                  <a:pt x="3898870" y="4522003"/>
                  <a:pt x="3898870" y="4522003"/>
                  <a:pt x="4277006" y="5175999"/>
                </a:cubicBezTo>
                <a:cubicBezTo>
                  <a:pt x="4301561" y="5216772"/>
                  <a:pt x="4301561" y="5268961"/>
                  <a:pt x="4277006" y="5309735"/>
                </a:cubicBezTo>
                <a:cubicBezTo>
                  <a:pt x="4277006" y="5309735"/>
                  <a:pt x="4277006" y="5309735"/>
                  <a:pt x="3898870" y="5963729"/>
                </a:cubicBezTo>
                <a:cubicBezTo>
                  <a:pt x="3874314" y="6006133"/>
                  <a:pt x="3830116" y="6032228"/>
                  <a:pt x="3781007" y="6032228"/>
                </a:cubicBezTo>
                <a:cubicBezTo>
                  <a:pt x="3781007" y="6032228"/>
                  <a:pt x="3781007" y="6032228"/>
                  <a:pt x="3023096" y="6032228"/>
                </a:cubicBezTo>
                <a:cubicBezTo>
                  <a:pt x="2975623" y="6032228"/>
                  <a:pt x="2929790" y="6006133"/>
                  <a:pt x="2906872" y="5963729"/>
                </a:cubicBezTo>
                <a:cubicBezTo>
                  <a:pt x="2906872" y="5963729"/>
                  <a:pt x="2906872" y="5963729"/>
                  <a:pt x="2703170" y="5612942"/>
                </a:cubicBezTo>
                <a:lnTo>
                  <a:pt x="2680159" y="5573313"/>
                </a:lnTo>
                <a:lnTo>
                  <a:pt x="2698265" y="5573313"/>
                </a:lnTo>
                <a:lnTo>
                  <a:pt x="2783846" y="5573313"/>
                </a:lnTo>
                <a:lnTo>
                  <a:pt x="2821023" y="5637336"/>
                </a:lnTo>
                <a:cubicBezTo>
                  <a:pt x="2963060" y="5881934"/>
                  <a:pt x="2963060" y="5881934"/>
                  <a:pt x="2963060" y="5881934"/>
                </a:cubicBezTo>
                <a:cubicBezTo>
                  <a:pt x="2983378" y="5919525"/>
                  <a:pt x="3024012" y="5942660"/>
                  <a:pt x="3066097" y="5942660"/>
                </a:cubicBezTo>
                <a:cubicBezTo>
                  <a:pt x="3738008" y="5942660"/>
                  <a:pt x="3738008" y="5942660"/>
                  <a:pt x="3738008" y="5942660"/>
                </a:cubicBezTo>
                <a:cubicBezTo>
                  <a:pt x="3781543" y="5942660"/>
                  <a:pt x="3820726" y="5919525"/>
                  <a:pt x="3842494" y="5881934"/>
                </a:cubicBezTo>
                <a:cubicBezTo>
                  <a:pt x="4177724" y="5302148"/>
                  <a:pt x="4177724" y="5302148"/>
                  <a:pt x="4177724" y="5302148"/>
                </a:cubicBezTo>
                <a:cubicBezTo>
                  <a:pt x="4199492" y="5266000"/>
                  <a:pt x="4199492" y="5219733"/>
                  <a:pt x="4177724" y="5183586"/>
                </a:cubicBezTo>
                <a:cubicBezTo>
                  <a:pt x="3842494" y="4603800"/>
                  <a:pt x="3842494" y="4603800"/>
                  <a:pt x="3842494" y="4603800"/>
                </a:cubicBezTo>
                <a:cubicBezTo>
                  <a:pt x="3831610" y="4585003"/>
                  <a:pt x="3816372" y="4569821"/>
                  <a:pt x="3798414" y="4559340"/>
                </a:cubicBezTo>
                <a:lnTo>
                  <a:pt x="3793313" y="4557203"/>
                </a:lnTo>
                <a:lnTo>
                  <a:pt x="3820657" y="4509913"/>
                </a:lnTo>
                <a:lnTo>
                  <a:pt x="3840991" y="4474742"/>
                </a:lnTo>
                <a:lnTo>
                  <a:pt x="3819900" y="4465898"/>
                </a:lnTo>
                <a:cubicBezTo>
                  <a:pt x="3808466" y="4462788"/>
                  <a:pt x="3796496" y="4461158"/>
                  <a:pt x="3784219" y="4461158"/>
                </a:cubicBezTo>
                <a:cubicBezTo>
                  <a:pt x="3026307" y="4461158"/>
                  <a:pt x="3026307" y="4461158"/>
                  <a:pt x="3026307" y="4461158"/>
                </a:cubicBezTo>
                <a:cubicBezTo>
                  <a:pt x="2978836" y="4461158"/>
                  <a:pt x="2933001" y="4487252"/>
                  <a:pt x="2910084" y="4529655"/>
                </a:cubicBezTo>
                <a:cubicBezTo>
                  <a:pt x="2530310" y="5183651"/>
                  <a:pt x="2530310" y="5183651"/>
                  <a:pt x="2530310" y="5183651"/>
                </a:cubicBezTo>
                <a:cubicBezTo>
                  <a:pt x="2505754" y="5224424"/>
                  <a:pt x="2505754" y="5276613"/>
                  <a:pt x="2530310" y="5317387"/>
                </a:cubicBezTo>
                <a:cubicBezTo>
                  <a:pt x="2577781" y="5399135"/>
                  <a:pt x="2619318" y="5470667"/>
                  <a:pt x="2655664" y="5533256"/>
                </a:cubicBezTo>
                <a:lnTo>
                  <a:pt x="2674015" y="5564857"/>
                </a:lnTo>
                <a:lnTo>
                  <a:pt x="2589005" y="5564857"/>
                </a:lnTo>
                <a:cubicBezTo>
                  <a:pt x="2324644" y="5564857"/>
                  <a:pt x="1901666" y="5564857"/>
                  <a:pt x="1224899" y="5564857"/>
                </a:cubicBezTo>
                <a:cubicBezTo>
                  <a:pt x="1111863" y="5564857"/>
                  <a:pt x="1002722" y="5502720"/>
                  <a:pt x="948151" y="5401750"/>
                </a:cubicBezTo>
                <a:cubicBezTo>
                  <a:pt x="948151" y="5401750"/>
                  <a:pt x="948151" y="5401750"/>
                  <a:pt x="43851" y="3844482"/>
                </a:cubicBezTo>
                <a:cubicBezTo>
                  <a:pt x="-14618" y="3747395"/>
                  <a:pt x="-14618" y="3623125"/>
                  <a:pt x="43851" y="3526038"/>
                </a:cubicBezTo>
                <a:cubicBezTo>
                  <a:pt x="43851" y="3526038"/>
                  <a:pt x="43851" y="3526038"/>
                  <a:pt x="948151" y="1968768"/>
                </a:cubicBezTo>
                <a:cubicBezTo>
                  <a:pt x="1002722" y="1867798"/>
                  <a:pt x="1111863" y="1805663"/>
                  <a:pt x="1224899" y="1805663"/>
                </a:cubicBezTo>
                <a:close/>
                <a:moveTo>
                  <a:pt x="4371720" y="257854"/>
                </a:moveTo>
                <a:cubicBezTo>
                  <a:pt x="5796146" y="257854"/>
                  <a:pt x="5796146" y="257854"/>
                  <a:pt x="5796146" y="257854"/>
                </a:cubicBezTo>
                <a:cubicBezTo>
                  <a:pt x="5868214" y="257854"/>
                  <a:pt x="5961481" y="309594"/>
                  <a:pt x="5999634" y="374270"/>
                </a:cubicBezTo>
                <a:cubicBezTo>
                  <a:pt x="6711846" y="1628971"/>
                  <a:pt x="6711846" y="1628971"/>
                  <a:pt x="6711846" y="1628971"/>
                </a:cubicBezTo>
                <a:cubicBezTo>
                  <a:pt x="6745761" y="1697958"/>
                  <a:pt x="6745761" y="1801438"/>
                  <a:pt x="6711846" y="1870427"/>
                </a:cubicBezTo>
                <a:cubicBezTo>
                  <a:pt x="5999634" y="3125126"/>
                  <a:pt x="5999634" y="3125126"/>
                  <a:pt x="5999634" y="3125126"/>
                </a:cubicBezTo>
                <a:cubicBezTo>
                  <a:pt x="5961481" y="3189803"/>
                  <a:pt x="5868214" y="3241542"/>
                  <a:pt x="5796146" y="3241542"/>
                </a:cubicBezTo>
                <a:lnTo>
                  <a:pt x="4371720" y="3241542"/>
                </a:lnTo>
                <a:cubicBezTo>
                  <a:pt x="4295413" y="3241542"/>
                  <a:pt x="4202148" y="3189803"/>
                  <a:pt x="4168233" y="3125126"/>
                </a:cubicBezTo>
                <a:cubicBezTo>
                  <a:pt x="3456020" y="1870427"/>
                  <a:pt x="3456020" y="1870427"/>
                  <a:pt x="3456020" y="1870427"/>
                </a:cubicBezTo>
                <a:cubicBezTo>
                  <a:pt x="3417865" y="1801438"/>
                  <a:pt x="3417865" y="1697958"/>
                  <a:pt x="3456020" y="1628971"/>
                </a:cubicBezTo>
                <a:cubicBezTo>
                  <a:pt x="4168233" y="374270"/>
                  <a:pt x="4168233" y="374270"/>
                  <a:pt x="4168233" y="374270"/>
                </a:cubicBezTo>
                <a:cubicBezTo>
                  <a:pt x="4202148" y="309594"/>
                  <a:pt x="4295413" y="257854"/>
                  <a:pt x="4371720" y="257854"/>
                </a:cubicBezTo>
                <a:close/>
                <a:moveTo>
                  <a:pt x="2350132" y="0"/>
                </a:moveTo>
                <a:cubicBezTo>
                  <a:pt x="3150522" y="0"/>
                  <a:pt x="3150522" y="0"/>
                  <a:pt x="3150522" y="0"/>
                </a:cubicBezTo>
                <a:cubicBezTo>
                  <a:pt x="3191018" y="0"/>
                  <a:pt x="3243425" y="29073"/>
                  <a:pt x="3264863" y="65415"/>
                </a:cubicBezTo>
                <a:cubicBezTo>
                  <a:pt x="3665057" y="770436"/>
                  <a:pt x="3665057" y="770436"/>
                  <a:pt x="3665057" y="770436"/>
                </a:cubicBezTo>
                <a:cubicBezTo>
                  <a:pt x="3684115" y="809200"/>
                  <a:pt x="3684115" y="867346"/>
                  <a:pt x="3665057" y="906111"/>
                </a:cubicBezTo>
                <a:cubicBezTo>
                  <a:pt x="3264863" y="1611131"/>
                  <a:pt x="3264863" y="1611131"/>
                  <a:pt x="3264863" y="1611131"/>
                </a:cubicBezTo>
                <a:cubicBezTo>
                  <a:pt x="3243425" y="1647474"/>
                  <a:pt x="3191018" y="1676547"/>
                  <a:pt x="3150522" y="1676547"/>
                </a:cubicBezTo>
                <a:lnTo>
                  <a:pt x="2350132" y="1676547"/>
                </a:lnTo>
                <a:cubicBezTo>
                  <a:pt x="2307254" y="1676547"/>
                  <a:pt x="2254848" y="1647474"/>
                  <a:pt x="2235791" y="1611131"/>
                </a:cubicBezTo>
                <a:cubicBezTo>
                  <a:pt x="1835596" y="906111"/>
                  <a:pt x="1835596" y="906111"/>
                  <a:pt x="1835596" y="906111"/>
                </a:cubicBezTo>
                <a:cubicBezTo>
                  <a:pt x="1814157" y="867346"/>
                  <a:pt x="1814157" y="809200"/>
                  <a:pt x="1835596" y="770436"/>
                </a:cubicBezTo>
                <a:cubicBezTo>
                  <a:pt x="2235791" y="65415"/>
                  <a:pt x="2235791" y="65415"/>
                  <a:pt x="2235791" y="65415"/>
                </a:cubicBezTo>
                <a:cubicBezTo>
                  <a:pt x="2254848" y="29073"/>
                  <a:pt x="2307254" y="0"/>
                  <a:pt x="2350132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AE2BE7-2998-E045-A2AA-7B106D540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37760" y="3865615"/>
            <a:ext cx="6757415" cy="1748006"/>
          </a:xfrm>
        </p:spPr>
        <p:txBody>
          <a:bodyPr anchor="t">
            <a:noAutofit/>
          </a:bodyPr>
          <a:lstStyle/>
          <a:p>
            <a:pPr algn="r"/>
            <a:r>
              <a:rPr lang="en-US" sz="4400" dirty="0"/>
              <a:t>Data Cleaning</a:t>
            </a:r>
            <a:br>
              <a:rPr lang="en-US" sz="4400" dirty="0"/>
            </a:br>
            <a:r>
              <a:rPr lang="en-US" sz="4400" dirty="0"/>
              <a:t>by Gio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2230D0-BA75-4E42-80F9-DF4BE227E6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16365" y="917226"/>
            <a:ext cx="4178808" cy="2948389"/>
          </a:xfrm>
        </p:spPr>
        <p:txBody>
          <a:bodyPr anchor="b">
            <a:normAutofit/>
          </a:bodyPr>
          <a:lstStyle/>
          <a:p>
            <a:pPr algn="r"/>
            <a:r>
              <a:rPr lang="en-US" dirty="0"/>
              <a:t>Data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2B455D3-0C33-A44B-8E7F-B70E3AEEF1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8112" y="3519859"/>
            <a:ext cx="2964704" cy="1261443"/>
          </a:xfrm>
          <a:prstGeom prst="rect">
            <a:avLst/>
          </a:prstGeom>
        </p:spPr>
      </p:pic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:a16="http://schemas.microsoft.com/office/drawing/2014/main" id="{E4B008C6-4641-3640-AC17-1CCE7A0C0B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7477" y="1138176"/>
            <a:ext cx="2135083" cy="2135083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D61C92-DF04-3740-BD18-3AB0A73AC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3F8A-0364-714E-9508-CF0D7223CC77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15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9D53B-37B8-4A26-BCC6-1A65BB500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Scaling, PCA &amp; Correlations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35579F-3820-4FC6-9EB5-B51960568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Rescaling(Min-Max Normalization)</a:t>
            </a:r>
          </a:p>
          <a:p>
            <a:endParaRPr lang="en-US" dirty="0"/>
          </a:p>
          <a:p>
            <a:r>
              <a:rPr lang="en-US" dirty="0"/>
              <a:t>Standardization</a:t>
            </a:r>
          </a:p>
          <a:p>
            <a:endParaRPr lang="en-US" dirty="0"/>
          </a:p>
          <a:p>
            <a:r>
              <a:rPr lang="en-US" dirty="0"/>
              <a:t>Correlation Matrices, Tables and Lists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38AF92-B510-4A8D-9EC4-8FD4B1CDA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3F8A-0364-714E-9508-CF0D7223CC77}" type="slidenum">
              <a:rPr lang="en-US" smtClean="0"/>
              <a:t>9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C8FF5F3-3B22-47FC-9054-95D5A4C8CF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8949" y="1586523"/>
            <a:ext cx="2626899" cy="73440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E4E2698-FBDE-457F-8640-CF271C38CA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0742" y="2762781"/>
            <a:ext cx="1532304" cy="66621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48507CF-59A0-45F1-9580-462EA161C5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52398" y="3332025"/>
            <a:ext cx="3097664" cy="269777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E1FD707-2111-413F-B36D-C3BCF7B6719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56841" y="4511792"/>
            <a:ext cx="5229225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1123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2C453-E4B5-4C0B-950F-E7AD4FAB2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Data Inspection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0D3E2C-212E-4766-9C25-9B83EF4C73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Compare with original data set</a:t>
            </a:r>
          </a:p>
          <a:p>
            <a:endParaRPr lang="en-US" dirty="0"/>
          </a:p>
          <a:p>
            <a:r>
              <a:rPr lang="en-US" dirty="0"/>
              <a:t>Statistical breakdown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Random visual inspection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0F9616-BA9F-4F21-9DF5-7E0EFEA3B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3F8A-0364-714E-9508-CF0D7223CC7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3737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A0B60-C47F-40FE-9938-7C4F3630B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6CE156-7729-4518-9C26-6CF6C7BD9B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7C2D87-0F67-4305-A559-AEE4ADEE8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3F8A-0364-714E-9508-CF0D7223CC77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139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A9B98-3B27-0B4D-B704-A84DD2F0C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Principle: Garbage in Garbage 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C800BB-0C4B-BE4C-B0A3-CCE60878FD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Garbage in Garbage out (GIGO) is the prevailing principle that flawed components of a data set can invalidates the practical use that data set in data science or machine learning</a:t>
            </a:r>
          </a:p>
          <a:p>
            <a:endParaRPr lang="en-US" dirty="0"/>
          </a:p>
          <a:p>
            <a:r>
              <a:rPr lang="en-US" dirty="0"/>
              <a:t>Data Cleaning is the act of removing all flawed or irrelevant parts of data so that what remains is more suited to a particular goal; typically, data science or machine learning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2F3247-F182-8B40-AA47-BDA67B099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3F8A-0364-714E-9508-CF0D7223CC7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43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F8CE0-2EB0-4284-B0A5-4A6546363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NYC Taxi Data 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7E304-D711-4EC5-BD9A-BB5B4857E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dictionary</a:t>
            </a:r>
          </a:p>
          <a:p>
            <a:endParaRPr lang="en-US" dirty="0"/>
          </a:p>
          <a:p>
            <a:r>
              <a:rPr lang="en-US" dirty="0"/>
              <a:t>CSV and Data Frames</a:t>
            </a:r>
          </a:p>
          <a:p>
            <a:endParaRPr lang="en-US" dirty="0"/>
          </a:p>
          <a:p>
            <a:r>
              <a:rPr lang="en-US" dirty="0"/>
              <a:t>Resources &amp; Links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DE1A07-2B60-4601-ADE6-18BC48061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3F8A-0364-714E-9508-CF0D7223CC77}" type="slidenum">
              <a:rPr lang="en-US" smtClean="0"/>
              <a:t>2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E9F97B5-90A8-45CA-AF54-E5E951879D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825625"/>
            <a:ext cx="5429250" cy="235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473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0A785-872B-443C-B56D-8234303CF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Preliminary Inspection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552DEE-39B4-4AAF-89DE-FCAF334916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Statistical breakdown</a:t>
            </a:r>
          </a:p>
          <a:p>
            <a:endParaRPr lang="en-US" dirty="0"/>
          </a:p>
          <a:p>
            <a:r>
              <a:rPr lang="en-US" dirty="0"/>
              <a:t>NaN counts</a:t>
            </a:r>
          </a:p>
          <a:p>
            <a:endParaRPr lang="en-US" dirty="0"/>
          </a:p>
          <a:p>
            <a:r>
              <a:rPr lang="en-US" dirty="0"/>
              <a:t>Visual inspection</a:t>
            </a:r>
          </a:p>
          <a:p>
            <a:endParaRPr lang="en-US" dirty="0"/>
          </a:p>
          <a:p>
            <a:r>
              <a:rPr lang="en-US" dirty="0"/>
              <a:t>Notice: Non-Linear &amp; Geographic columns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CA4F17-762C-41D3-956A-F24957C8A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3F8A-0364-714E-9508-CF0D7223CC7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790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EFBFE-C903-4171-9BEE-B05E0F38E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Non-Linear Column Value Engineering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6F260-763E-46C9-BE9A-C2438708F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Categorical columns</a:t>
            </a:r>
          </a:p>
          <a:p>
            <a:endParaRPr lang="en-US" dirty="0"/>
          </a:p>
          <a:p>
            <a:r>
              <a:rPr lang="en-US" dirty="0"/>
              <a:t>Binary and One-Hot Encoding</a:t>
            </a:r>
          </a:p>
          <a:p>
            <a:endParaRPr lang="en-US" dirty="0"/>
          </a:p>
          <a:p>
            <a:r>
              <a:rPr lang="en-US" dirty="0"/>
              <a:t>Timestamping dates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C18EED-1690-44CB-BFE6-5BD49E9FE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3F8A-0364-714E-9508-CF0D7223CC77}" type="slidenum">
              <a:rPr lang="en-US" smtClean="0"/>
              <a:t>4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D89BD14-8553-4CDD-8D68-CE6FFC6B72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0032" y="1825625"/>
            <a:ext cx="6011271" cy="2347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393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0C07E-3C74-46E1-BDAE-A0CFBCAA7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Geographic Value Engineering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970D0-C854-4F69-954E-BF362EC85F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Geo-Encoding API and GeoPandas</a:t>
            </a:r>
          </a:p>
          <a:p>
            <a:endParaRPr lang="en-US" dirty="0"/>
          </a:p>
          <a:p>
            <a:r>
              <a:rPr lang="en-US" dirty="0"/>
              <a:t>Shape files</a:t>
            </a:r>
          </a:p>
          <a:p>
            <a:endParaRPr lang="en-US" dirty="0"/>
          </a:p>
          <a:p>
            <a:r>
              <a:rPr lang="en-US" b="0" i="0" dirty="0">
                <a:solidFill>
                  <a:srgbClr val="E8EAED"/>
                </a:solidFill>
                <a:effectLst/>
                <a:latin typeface="Roboto" panose="02000000000000000000" pitchFamily="2" charset="0"/>
              </a:rPr>
              <a:t>European Petroleum Survey Group(EPSG)</a:t>
            </a:r>
            <a:endParaRPr lang="en-US" dirty="0"/>
          </a:p>
          <a:p>
            <a:endParaRPr lang="en-US" dirty="0"/>
          </a:p>
          <a:p>
            <a:r>
              <a:rPr lang="en-US" dirty="0"/>
              <a:t>Frequency measurements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6A58A0-C5C8-4F70-B4E0-5485BDD5B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3F8A-0364-714E-9508-CF0D7223CC77}" type="slidenum">
              <a:rPr lang="en-US" smtClean="0"/>
              <a:t>5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1DBA378-A8AC-4211-9437-FBFB1B908E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8302" y="2470638"/>
            <a:ext cx="3841262" cy="3841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804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E2585-A23E-420E-A442-9B1978141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Middle Data Inspection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1CCFD-C6D3-4C06-AF7F-D90A6A5F06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Statistical breakdown</a:t>
            </a:r>
          </a:p>
          <a:p>
            <a:endParaRPr lang="en-US" dirty="0"/>
          </a:p>
          <a:p>
            <a:r>
              <a:rPr lang="en-US" dirty="0"/>
              <a:t>NaN counts</a:t>
            </a:r>
          </a:p>
          <a:p>
            <a:endParaRPr lang="en-US" dirty="0"/>
          </a:p>
          <a:p>
            <a:r>
              <a:rPr lang="en-US" dirty="0"/>
              <a:t>Random visual inspection</a:t>
            </a:r>
          </a:p>
          <a:p>
            <a:endParaRPr lang="en-US" dirty="0"/>
          </a:p>
          <a:p>
            <a:r>
              <a:rPr lang="en-US" dirty="0"/>
              <a:t>Notice: NaN &amp; total number of columns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3FFBAA-0AC9-4ED0-8C07-8FD407A49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3F8A-0364-714E-9508-CF0D7223CC7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294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F9E39-2B5D-4A84-881D-C4BDBB1A3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Replace Not-a-Number(NaN) Values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E0DBA4-A938-46BE-ACCE-4986410F5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Approaches: drop rows, statistical replacement, etc.</a:t>
            </a:r>
          </a:p>
          <a:p>
            <a:endParaRPr lang="en-US" dirty="0"/>
          </a:p>
          <a:p>
            <a:r>
              <a:rPr lang="en-US" dirty="0"/>
              <a:t>NaN distribution and random value generation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40B5F7-2C0D-4ECB-A089-EA6B3B03F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3F8A-0364-714E-9508-CF0D7223CC7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726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9D53B-37B8-4A26-BCC6-1A65BB500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Scaling, PCA &amp; Correlations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35579F-3820-4FC6-9EB5-B51960568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Feature Scaling is the process of normalizing a range of a variable to add context to the values within the data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Principal Component Analysis is the process of utilizing the principal components of a data set to reduce the dimensionality(# of columns) of that data set</a:t>
            </a:r>
          </a:p>
          <a:p>
            <a:endParaRPr lang="en-US" dirty="0"/>
          </a:p>
          <a:p>
            <a:r>
              <a:rPr lang="en-US" dirty="0"/>
              <a:t>Correlations are the statistical relationships between variables that can imply dependencies between those variables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38AF92-B510-4A8D-9EC4-8FD4B1CDA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3F8A-0364-714E-9508-CF0D7223CC7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718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1822</TotalTime>
  <Words>330</Words>
  <Application>Microsoft Office PowerPoint</Application>
  <PresentationFormat>Widescreen</PresentationFormat>
  <Paragraphs>81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Roboto</vt:lpstr>
      <vt:lpstr>Office Theme</vt:lpstr>
      <vt:lpstr>Data Cleaning by Gio</vt:lpstr>
      <vt:lpstr>Basic Principle: Garbage in Garbage Out</vt:lpstr>
      <vt:lpstr>NYC Taxi Data Set</vt:lpstr>
      <vt:lpstr>Preliminary Inspection</vt:lpstr>
      <vt:lpstr>Non-Linear Column Value Engineering</vt:lpstr>
      <vt:lpstr>Geographic Value Engineering</vt:lpstr>
      <vt:lpstr>Middle Data Inspection</vt:lpstr>
      <vt:lpstr>Replace Not-a-Number(NaN) Values</vt:lpstr>
      <vt:lpstr>Feature Scaling, PCA &amp; Correlations</vt:lpstr>
      <vt:lpstr>Feature Scaling, PCA &amp; Correlations</vt:lpstr>
      <vt:lpstr>Final Data Inspection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Genc, Yegin</dc:creator>
  <cp:lastModifiedBy>Gio Abou Jaoude</cp:lastModifiedBy>
  <cp:revision>13</cp:revision>
  <dcterms:created xsi:type="dcterms:W3CDTF">2022-02-22T21:57:20Z</dcterms:created>
  <dcterms:modified xsi:type="dcterms:W3CDTF">2022-04-05T16:09:31Z</dcterms:modified>
</cp:coreProperties>
</file>