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5"/>
  </p:notesMasterIdLst>
  <p:sldIdLst>
    <p:sldId id="260" r:id="rId2"/>
    <p:sldId id="261" r:id="rId3"/>
    <p:sldId id="262" r:id="rId4"/>
    <p:sldId id="263" r:id="rId5"/>
    <p:sldId id="264" r:id="rId6"/>
    <p:sldId id="265" r:id="rId7"/>
    <p:sldId id="267" r:id="rId8"/>
    <p:sldId id="273" r:id="rId9"/>
    <p:sldId id="269" r:id="rId10"/>
    <p:sldId id="270" r:id="rId11"/>
    <p:sldId id="271" r:id="rId12"/>
    <p:sldId id="27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win Kumar" initials="AK" lastIdx="1" clrIdx="0">
    <p:extLst>
      <p:ext uri="{19B8F6BF-5375-455C-9EA6-DF929625EA0E}">
        <p15:presenceInfo xmlns:p15="http://schemas.microsoft.com/office/powerpoint/2012/main" userId="a649bb68b53e71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7E5"/>
    <a:srgbClr val="FF9801"/>
    <a:srgbClr val="F8D008"/>
    <a:srgbClr val="FBD7A1"/>
    <a:srgbClr val="1EE5EA"/>
    <a:srgbClr val="F9B725"/>
    <a:srgbClr val="F9D125"/>
    <a:srgbClr val="0DD3FB"/>
    <a:srgbClr val="31E6FF"/>
    <a:srgbClr val="A62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 autoAdjust="0"/>
    <p:restoredTop sz="94832" autoAdjust="0"/>
  </p:normalViewPr>
  <p:slideViewPr>
    <p:cSldViewPr snapToGrid="0" snapToObjects="1">
      <p:cViewPr varScale="1">
        <p:scale>
          <a:sx n="78" d="100"/>
          <a:sy n="78" d="100"/>
        </p:scale>
        <p:origin x="766" y="3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324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1T01:26:5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B34A-EAF0-9E4A-B8F3-BB9DADA82E2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213B6-18CF-864A-8E38-CE6E5D294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8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213B6-18CF-864A-8E38-CE6E5D294B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0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17044-C38C-F045-B7C8-87F0FC064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31575-CBA0-104D-B57B-7959A05F3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4C115-7298-5043-A537-31243B52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F6662-BF61-AD4B-B79A-F79BBCF0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F8A-0364-714E-9508-CF0D7223C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5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F5A29-6A92-9143-A279-F1202D47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6BF386-B80E-F245-8534-929EEFE70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47C11-D42D-9548-914C-7EF7BFA1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8719A-A6F0-4941-B0E3-A7AF490D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F8A-0364-714E-9508-CF0D7223C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9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6E612B-BDB8-AE4A-B097-27327A6CAF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62987-859F-614B-94A5-46871E628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097AA-74F1-7C48-AB42-93CF3B000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0651A-6197-934D-B902-C9A4A6C6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F8A-0364-714E-9508-CF0D7223C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6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F1294-43AC-294E-BBAB-594615A9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81309-41EF-3641-9B97-A50CD344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6B373-6E49-AC4D-BECE-4B9A2F5B3E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DA47D-3C0E-7143-8D38-E5F965A20965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E414A-215B-634D-A8E9-A3E796CBE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0EEE1-6585-D344-A4EA-43178867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F8A-0364-714E-9508-CF0D7223CC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3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9672-B414-6940-8F4A-9CB12363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0A325-4264-1343-82BF-0168D7382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B5866-0E0C-C54E-B951-BF88C93E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A0FA8-56B6-FD4B-96B9-A9858EFC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F8A-0364-714E-9508-CF0D7223C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7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95D7-E999-5940-AD24-F457BC4A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81FFE-7177-EC4C-A7FE-31BBD2F08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8D523-DA93-804D-AF71-245BA7270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FC33C-87C2-394C-B7FE-488C24F66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7BDA-114C-0C42-95FB-6F723ED5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F8A-0364-714E-9508-CF0D7223C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2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2FB7-36E2-2549-9CEE-A07D6AE2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0A7B9-C80F-F64B-A3A3-F594FCEA8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0CA53-748D-454E-8394-F9502F0A9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1BE75-AAA5-734C-9B62-8453F00A7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43A264-73C8-EC4E-8FBB-AE1488453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E30A75-3BCD-9B40-B1B7-21400E28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0625C3-755C-264C-AFCD-E7BA660F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F8A-0364-714E-9508-CF0D7223C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6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9B610-1BB5-044C-BD95-3B78121A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B39CD-2B65-164D-A0EB-71D0873F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51669-96B1-AD48-B651-18BFF7A6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F8A-0364-714E-9508-CF0D7223C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7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B47AD-DB57-3B42-817B-502E888C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57C7-5850-8B44-BFDC-AAA43D5D0069}" type="datetime1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DCA38-DB2E-5B44-B7A2-37DEB191F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851E6-EDB6-A946-B501-EF701C0F4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F8A-0364-714E-9508-CF0D7223C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7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0700-6223-8B47-B897-0B9E87DA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49A69-2437-4B40-9A3A-0897BC742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B116B-E135-C344-BC3D-D4BA7F185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07DF0-7A9F-5748-BEE1-7F51AC91B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9E8B5-CE4A-D041-A258-B4CEA6BEF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F8A-0364-714E-9508-CF0D7223C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4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D02D7-773F-7E41-A425-5DBEC745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A94140-C55D-BD4B-8BC8-C9B627A09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6A228-8865-E245-826C-C4B8649B8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A10DC-43EB-064D-9BDC-E7189BC71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4F6E2-FF13-644E-A4D9-AB638F1F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F8A-0364-714E-9508-CF0D7223C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7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bg1"/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8F7D19-848F-674D-AE8F-4E278C49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66AF8-0A2A-264E-B9D8-D46C322D8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A1BAB-96FB-B145-A570-6CA73A090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003AA-4E4A-BF4E-B20C-9669E3914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23F8A-0364-714E-9508-CF0D7223CC7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30789A7A-AC75-474E-B0B9-1ECFA0E3C1E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551619" y="230188"/>
            <a:ext cx="1460500" cy="146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72F29D-11E5-DE40-B230-B3340BB82DA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3518" y="6352936"/>
            <a:ext cx="3227882" cy="37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5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developer.twitter.com/en/docs/twitter-ap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0BCDCE7-03A4-438B-9B4A-0F5E37C4C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77" y="456020"/>
            <a:ext cx="6737282" cy="6032228"/>
          </a:xfrm>
          <a:custGeom>
            <a:avLst/>
            <a:gdLst>
              <a:gd name="connsiteX0" fmla="*/ 3069307 w 6737282"/>
              <a:gd name="connsiteY0" fmla="*/ 4550727 h 6032228"/>
              <a:gd name="connsiteX1" fmla="*/ 3741218 w 6737282"/>
              <a:gd name="connsiteY1" fmla="*/ 4550727 h 6032228"/>
              <a:gd name="connsiteX2" fmla="*/ 3772850 w 6737282"/>
              <a:gd name="connsiteY2" fmla="*/ 4554928 h 6032228"/>
              <a:gd name="connsiteX3" fmla="*/ 3794605 w 6737282"/>
              <a:gd name="connsiteY3" fmla="*/ 4564050 h 6032228"/>
              <a:gd name="connsiteX4" fmla="*/ 3781310 w 6737282"/>
              <a:gd name="connsiteY4" fmla="*/ 4587045 h 6032228"/>
              <a:gd name="connsiteX5" fmla="*/ 3310252 w 6737282"/>
              <a:gd name="connsiteY5" fmla="*/ 5401750 h 6032228"/>
              <a:gd name="connsiteX6" fmla="*/ 3029607 w 6737282"/>
              <a:gd name="connsiteY6" fmla="*/ 5564857 h 6032228"/>
              <a:gd name="connsiteX7" fmla="*/ 2804017 w 6737282"/>
              <a:gd name="connsiteY7" fmla="*/ 5564857 h 6032228"/>
              <a:gd name="connsiteX8" fmla="*/ 2777701 w 6737282"/>
              <a:gd name="connsiteY8" fmla="*/ 5564857 h 6032228"/>
              <a:gd name="connsiteX9" fmla="*/ 2752589 w 6737282"/>
              <a:gd name="connsiteY9" fmla="*/ 5521614 h 6032228"/>
              <a:gd name="connsiteX10" fmla="*/ 2629590 w 6737282"/>
              <a:gd name="connsiteY10" fmla="*/ 5309799 h 6032228"/>
              <a:gd name="connsiteX11" fmla="*/ 2629590 w 6737282"/>
              <a:gd name="connsiteY11" fmla="*/ 5191240 h 6032228"/>
              <a:gd name="connsiteX12" fmla="*/ 2966272 w 6737282"/>
              <a:gd name="connsiteY12" fmla="*/ 4611452 h 6032228"/>
              <a:gd name="connsiteX13" fmla="*/ 3069307 w 6737282"/>
              <a:gd name="connsiteY13" fmla="*/ 4550727 h 6032228"/>
              <a:gd name="connsiteX14" fmla="*/ 1224899 w 6737282"/>
              <a:gd name="connsiteY14" fmla="*/ 1805663 h 6032228"/>
              <a:gd name="connsiteX15" fmla="*/ 3029607 w 6737282"/>
              <a:gd name="connsiteY15" fmla="*/ 1805663 h 6032228"/>
              <a:gd name="connsiteX16" fmla="*/ 3310252 w 6737282"/>
              <a:gd name="connsiteY16" fmla="*/ 1968768 h 6032228"/>
              <a:gd name="connsiteX17" fmla="*/ 4210657 w 6737282"/>
              <a:gd name="connsiteY17" fmla="*/ 3526038 h 6032228"/>
              <a:gd name="connsiteX18" fmla="*/ 4210657 w 6737282"/>
              <a:gd name="connsiteY18" fmla="*/ 3844482 h 6032228"/>
              <a:gd name="connsiteX19" fmla="*/ 3876331 w 6737282"/>
              <a:gd name="connsiteY19" fmla="*/ 4422707 h 6032228"/>
              <a:gd name="connsiteX20" fmla="*/ 3848154 w 6737282"/>
              <a:gd name="connsiteY20" fmla="*/ 4471437 h 6032228"/>
              <a:gd name="connsiteX21" fmla="*/ 3849146 w 6737282"/>
              <a:gd name="connsiteY21" fmla="*/ 4471853 h 6032228"/>
              <a:gd name="connsiteX22" fmla="*/ 3898870 w 6737282"/>
              <a:gd name="connsiteY22" fmla="*/ 4522003 h 6032228"/>
              <a:gd name="connsiteX23" fmla="*/ 4277006 w 6737282"/>
              <a:gd name="connsiteY23" fmla="*/ 5175999 h 6032228"/>
              <a:gd name="connsiteX24" fmla="*/ 4277006 w 6737282"/>
              <a:gd name="connsiteY24" fmla="*/ 5309735 h 6032228"/>
              <a:gd name="connsiteX25" fmla="*/ 3898870 w 6737282"/>
              <a:gd name="connsiteY25" fmla="*/ 5963729 h 6032228"/>
              <a:gd name="connsiteX26" fmla="*/ 3781007 w 6737282"/>
              <a:gd name="connsiteY26" fmla="*/ 6032228 h 6032228"/>
              <a:gd name="connsiteX27" fmla="*/ 3023096 w 6737282"/>
              <a:gd name="connsiteY27" fmla="*/ 6032228 h 6032228"/>
              <a:gd name="connsiteX28" fmla="*/ 2906872 w 6737282"/>
              <a:gd name="connsiteY28" fmla="*/ 5963729 h 6032228"/>
              <a:gd name="connsiteX29" fmla="*/ 2703170 w 6737282"/>
              <a:gd name="connsiteY29" fmla="*/ 5612942 h 6032228"/>
              <a:gd name="connsiteX30" fmla="*/ 2680159 w 6737282"/>
              <a:gd name="connsiteY30" fmla="*/ 5573313 h 6032228"/>
              <a:gd name="connsiteX31" fmla="*/ 2698265 w 6737282"/>
              <a:gd name="connsiteY31" fmla="*/ 5573313 h 6032228"/>
              <a:gd name="connsiteX32" fmla="*/ 2783846 w 6737282"/>
              <a:gd name="connsiteY32" fmla="*/ 5573313 h 6032228"/>
              <a:gd name="connsiteX33" fmla="*/ 2821023 w 6737282"/>
              <a:gd name="connsiteY33" fmla="*/ 5637336 h 6032228"/>
              <a:gd name="connsiteX34" fmla="*/ 2963060 w 6737282"/>
              <a:gd name="connsiteY34" fmla="*/ 5881934 h 6032228"/>
              <a:gd name="connsiteX35" fmla="*/ 3066097 w 6737282"/>
              <a:gd name="connsiteY35" fmla="*/ 5942660 h 6032228"/>
              <a:gd name="connsiteX36" fmla="*/ 3738008 w 6737282"/>
              <a:gd name="connsiteY36" fmla="*/ 5942660 h 6032228"/>
              <a:gd name="connsiteX37" fmla="*/ 3842494 w 6737282"/>
              <a:gd name="connsiteY37" fmla="*/ 5881934 h 6032228"/>
              <a:gd name="connsiteX38" fmla="*/ 4177724 w 6737282"/>
              <a:gd name="connsiteY38" fmla="*/ 5302148 h 6032228"/>
              <a:gd name="connsiteX39" fmla="*/ 4177724 w 6737282"/>
              <a:gd name="connsiteY39" fmla="*/ 5183586 h 6032228"/>
              <a:gd name="connsiteX40" fmla="*/ 3842494 w 6737282"/>
              <a:gd name="connsiteY40" fmla="*/ 4603800 h 6032228"/>
              <a:gd name="connsiteX41" fmla="*/ 3798414 w 6737282"/>
              <a:gd name="connsiteY41" fmla="*/ 4559340 h 6032228"/>
              <a:gd name="connsiteX42" fmla="*/ 3793313 w 6737282"/>
              <a:gd name="connsiteY42" fmla="*/ 4557203 h 6032228"/>
              <a:gd name="connsiteX43" fmla="*/ 3820657 w 6737282"/>
              <a:gd name="connsiteY43" fmla="*/ 4509913 h 6032228"/>
              <a:gd name="connsiteX44" fmla="*/ 3840991 w 6737282"/>
              <a:gd name="connsiteY44" fmla="*/ 4474742 h 6032228"/>
              <a:gd name="connsiteX45" fmla="*/ 3819900 w 6737282"/>
              <a:gd name="connsiteY45" fmla="*/ 4465898 h 6032228"/>
              <a:gd name="connsiteX46" fmla="*/ 3784219 w 6737282"/>
              <a:gd name="connsiteY46" fmla="*/ 4461158 h 6032228"/>
              <a:gd name="connsiteX47" fmla="*/ 3026307 w 6737282"/>
              <a:gd name="connsiteY47" fmla="*/ 4461158 h 6032228"/>
              <a:gd name="connsiteX48" fmla="*/ 2910084 w 6737282"/>
              <a:gd name="connsiteY48" fmla="*/ 4529655 h 6032228"/>
              <a:gd name="connsiteX49" fmla="*/ 2530310 w 6737282"/>
              <a:gd name="connsiteY49" fmla="*/ 5183651 h 6032228"/>
              <a:gd name="connsiteX50" fmla="*/ 2530310 w 6737282"/>
              <a:gd name="connsiteY50" fmla="*/ 5317387 h 6032228"/>
              <a:gd name="connsiteX51" fmla="*/ 2655664 w 6737282"/>
              <a:gd name="connsiteY51" fmla="*/ 5533256 h 6032228"/>
              <a:gd name="connsiteX52" fmla="*/ 2674015 w 6737282"/>
              <a:gd name="connsiteY52" fmla="*/ 5564857 h 6032228"/>
              <a:gd name="connsiteX53" fmla="*/ 2589005 w 6737282"/>
              <a:gd name="connsiteY53" fmla="*/ 5564857 h 6032228"/>
              <a:gd name="connsiteX54" fmla="*/ 1224899 w 6737282"/>
              <a:gd name="connsiteY54" fmla="*/ 5564857 h 6032228"/>
              <a:gd name="connsiteX55" fmla="*/ 948151 w 6737282"/>
              <a:gd name="connsiteY55" fmla="*/ 5401750 h 6032228"/>
              <a:gd name="connsiteX56" fmla="*/ 43851 w 6737282"/>
              <a:gd name="connsiteY56" fmla="*/ 3844482 h 6032228"/>
              <a:gd name="connsiteX57" fmla="*/ 43851 w 6737282"/>
              <a:gd name="connsiteY57" fmla="*/ 3526038 h 6032228"/>
              <a:gd name="connsiteX58" fmla="*/ 948151 w 6737282"/>
              <a:gd name="connsiteY58" fmla="*/ 1968768 h 6032228"/>
              <a:gd name="connsiteX59" fmla="*/ 1224899 w 6737282"/>
              <a:gd name="connsiteY59" fmla="*/ 1805663 h 6032228"/>
              <a:gd name="connsiteX60" fmla="*/ 4371720 w 6737282"/>
              <a:gd name="connsiteY60" fmla="*/ 257854 h 6032228"/>
              <a:gd name="connsiteX61" fmla="*/ 5796146 w 6737282"/>
              <a:gd name="connsiteY61" fmla="*/ 257854 h 6032228"/>
              <a:gd name="connsiteX62" fmla="*/ 5999634 w 6737282"/>
              <a:gd name="connsiteY62" fmla="*/ 374270 h 6032228"/>
              <a:gd name="connsiteX63" fmla="*/ 6711846 w 6737282"/>
              <a:gd name="connsiteY63" fmla="*/ 1628971 h 6032228"/>
              <a:gd name="connsiteX64" fmla="*/ 6711846 w 6737282"/>
              <a:gd name="connsiteY64" fmla="*/ 1870427 h 6032228"/>
              <a:gd name="connsiteX65" fmla="*/ 5999634 w 6737282"/>
              <a:gd name="connsiteY65" fmla="*/ 3125126 h 6032228"/>
              <a:gd name="connsiteX66" fmla="*/ 5796146 w 6737282"/>
              <a:gd name="connsiteY66" fmla="*/ 3241542 h 6032228"/>
              <a:gd name="connsiteX67" fmla="*/ 4371720 w 6737282"/>
              <a:gd name="connsiteY67" fmla="*/ 3241542 h 6032228"/>
              <a:gd name="connsiteX68" fmla="*/ 4168233 w 6737282"/>
              <a:gd name="connsiteY68" fmla="*/ 3125126 h 6032228"/>
              <a:gd name="connsiteX69" fmla="*/ 3456020 w 6737282"/>
              <a:gd name="connsiteY69" fmla="*/ 1870427 h 6032228"/>
              <a:gd name="connsiteX70" fmla="*/ 3456020 w 6737282"/>
              <a:gd name="connsiteY70" fmla="*/ 1628971 h 6032228"/>
              <a:gd name="connsiteX71" fmla="*/ 4168233 w 6737282"/>
              <a:gd name="connsiteY71" fmla="*/ 374270 h 6032228"/>
              <a:gd name="connsiteX72" fmla="*/ 4371720 w 6737282"/>
              <a:gd name="connsiteY72" fmla="*/ 257854 h 6032228"/>
              <a:gd name="connsiteX73" fmla="*/ 2350132 w 6737282"/>
              <a:gd name="connsiteY73" fmla="*/ 0 h 6032228"/>
              <a:gd name="connsiteX74" fmla="*/ 3150522 w 6737282"/>
              <a:gd name="connsiteY74" fmla="*/ 0 h 6032228"/>
              <a:gd name="connsiteX75" fmla="*/ 3264863 w 6737282"/>
              <a:gd name="connsiteY75" fmla="*/ 65415 h 6032228"/>
              <a:gd name="connsiteX76" fmla="*/ 3665057 w 6737282"/>
              <a:gd name="connsiteY76" fmla="*/ 770436 h 6032228"/>
              <a:gd name="connsiteX77" fmla="*/ 3665057 w 6737282"/>
              <a:gd name="connsiteY77" fmla="*/ 906111 h 6032228"/>
              <a:gd name="connsiteX78" fmla="*/ 3264863 w 6737282"/>
              <a:gd name="connsiteY78" fmla="*/ 1611131 h 6032228"/>
              <a:gd name="connsiteX79" fmla="*/ 3150522 w 6737282"/>
              <a:gd name="connsiteY79" fmla="*/ 1676547 h 6032228"/>
              <a:gd name="connsiteX80" fmla="*/ 2350132 w 6737282"/>
              <a:gd name="connsiteY80" fmla="*/ 1676547 h 6032228"/>
              <a:gd name="connsiteX81" fmla="*/ 2235791 w 6737282"/>
              <a:gd name="connsiteY81" fmla="*/ 1611131 h 6032228"/>
              <a:gd name="connsiteX82" fmla="*/ 1835596 w 6737282"/>
              <a:gd name="connsiteY82" fmla="*/ 906111 h 6032228"/>
              <a:gd name="connsiteX83" fmla="*/ 1835596 w 6737282"/>
              <a:gd name="connsiteY83" fmla="*/ 770436 h 6032228"/>
              <a:gd name="connsiteX84" fmla="*/ 2235791 w 6737282"/>
              <a:gd name="connsiteY84" fmla="*/ 65415 h 6032228"/>
              <a:gd name="connsiteX85" fmla="*/ 2350132 w 6737282"/>
              <a:gd name="connsiteY85" fmla="*/ 0 h 60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737282" h="6032228">
                <a:moveTo>
                  <a:pt x="3069307" y="4550727"/>
                </a:moveTo>
                <a:cubicBezTo>
                  <a:pt x="3069307" y="4550727"/>
                  <a:pt x="3069307" y="4550727"/>
                  <a:pt x="3741218" y="4550727"/>
                </a:cubicBezTo>
                <a:cubicBezTo>
                  <a:pt x="3752102" y="4550727"/>
                  <a:pt x="3762715" y="4552172"/>
                  <a:pt x="3772850" y="4554928"/>
                </a:cubicBezTo>
                <a:lnTo>
                  <a:pt x="3794605" y="4564050"/>
                </a:lnTo>
                <a:lnTo>
                  <a:pt x="3781310" y="4587045"/>
                </a:lnTo>
                <a:cubicBezTo>
                  <a:pt x="3661093" y="4794962"/>
                  <a:pt x="3507216" y="5061097"/>
                  <a:pt x="3310252" y="5401750"/>
                </a:cubicBezTo>
                <a:cubicBezTo>
                  <a:pt x="3251786" y="5502720"/>
                  <a:pt x="3146542" y="5564857"/>
                  <a:pt x="3029607" y="5564857"/>
                </a:cubicBezTo>
                <a:cubicBezTo>
                  <a:pt x="3029607" y="5564857"/>
                  <a:pt x="3029607" y="5564857"/>
                  <a:pt x="2804017" y="5564857"/>
                </a:cubicBezTo>
                <a:lnTo>
                  <a:pt x="2777701" y="5564857"/>
                </a:lnTo>
                <a:lnTo>
                  <a:pt x="2752589" y="5521614"/>
                </a:lnTo>
                <a:cubicBezTo>
                  <a:pt x="2717623" y="5461398"/>
                  <a:pt x="2676936" y="5391332"/>
                  <a:pt x="2629590" y="5309799"/>
                </a:cubicBezTo>
                <a:cubicBezTo>
                  <a:pt x="2607824" y="5273652"/>
                  <a:pt x="2607824" y="5227386"/>
                  <a:pt x="2629590" y="5191240"/>
                </a:cubicBezTo>
                <a:cubicBezTo>
                  <a:pt x="2629590" y="5191240"/>
                  <a:pt x="2629590" y="5191240"/>
                  <a:pt x="2966272" y="4611452"/>
                </a:cubicBezTo>
                <a:cubicBezTo>
                  <a:pt x="2986590" y="4573861"/>
                  <a:pt x="3027221" y="4550727"/>
                  <a:pt x="3069307" y="4550727"/>
                </a:cubicBezTo>
                <a:close/>
                <a:moveTo>
                  <a:pt x="1224899" y="1805663"/>
                </a:moveTo>
                <a:cubicBezTo>
                  <a:pt x="1224899" y="1805663"/>
                  <a:pt x="1224899" y="1805663"/>
                  <a:pt x="3029607" y="1805663"/>
                </a:cubicBezTo>
                <a:cubicBezTo>
                  <a:pt x="3146542" y="1805663"/>
                  <a:pt x="3251786" y="1867798"/>
                  <a:pt x="3310252" y="1968768"/>
                </a:cubicBezTo>
                <a:cubicBezTo>
                  <a:pt x="3310252" y="1968768"/>
                  <a:pt x="3310252" y="1968768"/>
                  <a:pt x="4210657" y="3526038"/>
                </a:cubicBezTo>
                <a:cubicBezTo>
                  <a:pt x="4269126" y="3623125"/>
                  <a:pt x="4269126" y="3747395"/>
                  <a:pt x="4210657" y="3844482"/>
                </a:cubicBezTo>
                <a:cubicBezTo>
                  <a:pt x="4210657" y="3844482"/>
                  <a:pt x="4210657" y="3844482"/>
                  <a:pt x="3876331" y="4422707"/>
                </a:cubicBezTo>
                <a:lnTo>
                  <a:pt x="3848154" y="4471437"/>
                </a:lnTo>
                <a:lnTo>
                  <a:pt x="3849146" y="4471853"/>
                </a:lnTo>
                <a:cubicBezTo>
                  <a:pt x="3869404" y="4483677"/>
                  <a:pt x="3886591" y="4500801"/>
                  <a:pt x="3898870" y="4522003"/>
                </a:cubicBezTo>
                <a:cubicBezTo>
                  <a:pt x="3898870" y="4522003"/>
                  <a:pt x="3898870" y="4522003"/>
                  <a:pt x="4277006" y="5175999"/>
                </a:cubicBezTo>
                <a:cubicBezTo>
                  <a:pt x="4301561" y="5216772"/>
                  <a:pt x="4301561" y="5268961"/>
                  <a:pt x="4277006" y="5309735"/>
                </a:cubicBezTo>
                <a:cubicBezTo>
                  <a:pt x="4277006" y="5309735"/>
                  <a:pt x="4277006" y="5309735"/>
                  <a:pt x="3898870" y="5963729"/>
                </a:cubicBezTo>
                <a:cubicBezTo>
                  <a:pt x="3874314" y="6006133"/>
                  <a:pt x="3830116" y="6032228"/>
                  <a:pt x="3781007" y="6032228"/>
                </a:cubicBezTo>
                <a:cubicBezTo>
                  <a:pt x="3781007" y="6032228"/>
                  <a:pt x="3781007" y="6032228"/>
                  <a:pt x="3023096" y="6032228"/>
                </a:cubicBezTo>
                <a:cubicBezTo>
                  <a:pt x="2975623" y="6032228"/>
                  <a:pt x="2929790" y="6006133"/>
                  <a:pt x="2906872" y="5963729"/>
                </a:cubicBezTo>
                <a:cubicBezTo>
                  <a:pt x="2906872" y="5963729"/>
                  <a:pt x="2906872" y="5963729"/>
                  <a:pt x="2703170" y="5612942"/>
                </a:cubicBezTo>
                <a:lnTo>
                  <a:pt x="2680159" y="5573313"/>
                </a:lnTo>
                <a:lnTo>
                  <a:pt x="2698265" y="5573313"/>
                </a:lnTo>
                <a:lnTo>
                  <a:pt x="2783846" y="5573313"/>
                </a:lnTo>
                <a:lnTo>
                  <a:pt x="2821023" y="5637336"/>
                </a:lnTo>
                <a:cubicBezTo>
                  <a:pt x="2963060" y="5881934"/>
                  <a:pt x="2963060" y="5881934"/>
                  <a:pt x="2963060" y="5881934"/>
                </a:cubicBezTo>
                <a:cubicBezTo>
                  <a:pt x="2983378" y="5919525"/>
                  <a:pt x="3024012" y="5942660"/>
                  <a:pt x="3066097" y="5942660"/>
                </a:cubicBezTo>
                <a:cubicBezTo>
                  <a:pt x="3738008" y="5942660"/>
                  <a:pt x="3738008" y="5942660"/>
                  <a:pt x="3738008" y="5942660"/>
                </a:cubicBezTo>
                <a:cubicBezTo>
                  <a:pt x="3781543" y="5942660"/>
                  <a:pt x="3820726" y="5919525"/>
                  <a:pt x="3842494" y="5881934"/>
                </a:cubicBezTo>
                <a:cubicBezTo>
                  <a:pt x="4177724" y="5302148"/>
                  <a:pt x="4177724" y="5302148"/>
                  <a:pt x="4177724" y="5302148"/>
                </a:cubicBezTo>
                <a:cubicBezTo>
                  <a:pt x="4199492" y="5266000"/>
                  <a:pt x="4199492" y="5219733"/>
                  <a:pt x="4177724" y="5183586"/>
                </a:cubicBezTo>
                <a:cubicBezTo>
                  <a:pt x="3842494" y="4603800"/>
                  <a:pt x="3842494" y="4603800"/>
                  <a:pt x="3842494" y="4603800"/>
                </a:cubicBezTo>
                <a:cubicBezTo>
                  <a:pt x="3831610" y="4585003"/>
                  <a:pt x="3816372" y="4569821"/>
                  <a:pt x="3798414" y="4559340"/>
                </a:cubicBezTo>
                <a:lnTo>
                  <a:pt x="3793313" y="4557203"/>
                </a:lnTo>
                <a:lnTo>
                  <a:pt x="3820657" y="4509913"/>
                </a:lnTo>
                <a:lnTo>
                  <a:pt x="3840991" y="4474742"/>
                </a:lnTo>
                <a:lnTo>
                  <a:pt x="3819900" y="4465898"/>
                </a:lnTo>
                <a:cubicBezTo>
                  <a:pt x="3808466" y="4462788"/>
                  <a:pt x="3796496" y="4461158"/>
                  <a:pt x="3784219" y="4461158"/>
                </a:cubicBezTo>
                <a:cubicBezTo>
                  <a:pt x="3026307" y="4461158"/>
                  <a:pt x="3026307" y="4461158"/>
                  <a:pt x="3026307" y="4461158"/>
                </a:cubicBezTo>
                <a:cubicBezTo>
                  <a:pt x="2978836" y="4461158"/>
                  <a:pt x="2933001" y="4487252"/>
                  <a:pt x="2910084" y="4529655"/>
                </a:cubicBezTo>
                <a:cubicBezTo>
                  <a:pt x="2530310" y="5183651"/>
                  <a:pt x="2530310" y="5183651"/>
                  <a:pt x="2530310" y="5183651"/>
                </a:cubicBezTo>
                <a:cubicBezTo>
                  <a:pt x="2505754" y="5224424"/>
                  <a:pt x="2505754" y="5276613"/>
                  <a:pt x="2530310" y="5317387"/>
                </a:cubicBezTo>
                <a:cubicBezTo>
                  <a:pt x="2577781" y="5399135"/>
                  <a:pt x="2619318" y="5470667"/>
                  <a:pt x="2655664" y="5533256"/>
                </a:cubicBezTo>
                <a:lnTo>
                  <a:pt x="2674015" y="5564857"/>
                </a:lnTo>
                <a:lnTo>
                  <a:pt x="2589005" y="5564857"/>
                </a:lnTo>
                <a:cubicBezTo>
                  <a:pt x="2324644" y="5564857"/>
                  <a:pt x="1901666" y="5564857"/>
                  <a:pt x="1224899" y="5564857"/>
                </a:cubicBezTo>
                <a:cubicBezTo>
                  <a:pt x="1111863" y="5564857"/>
                  <a:pt x="1002722" y="5502720"/>
                  <a:pt x="948151" y="5401750"/>
                </a:cubicBezTo>
                <a:cubicBezTo>
                  <a:pt x="948151" y="5401750"/>
                  <a:pt x="948151" y="5401750"/>
                  <a:pt x="43851" y="3844482"/>
                </a:cubicBezTo>
                <a:cubicBezTo>
                  <a:pt x="-14618" y="3747395"/>
                  <a:pt x="-14618" y="3623125"/>
                  <a:pt x="43851" y="3526038"/>
                </a:cubicBezTo>
                <a:cubicBezTo>
                  <a:pt x="43851" y="3526038"/>
                  <a:pt x="43851" y="3526038"/>
                  <a:pt x="948151" y="1968768"/>
                </a:cubicBezTo>
                <a:cubicBezTo>
                  <a:pt x="1002722" y="1867798"/>
                  <a:pt x="1111863" y="1805663"/>
                  <a:pt x="1224899" y="1805663"/>
                </a:cubicBezTo>
                <a:close/>
                <a:moveTo>
                  <a:pt x="4371720" y="257854"/>
                </a:moveTo>
                <a:cubicBezTo>
                  <a:pt x="5796146" y="257854"/>
                  <a:pt x="5796146" y="257854"/>
                  <a:pt x="5796146" y="257854"/>
                </a:cubicBezTo>
                <a:cubicBezTo>
                  <a:pt x="5868214" y="257854"/>
                  <a:pt x="5961481" y="309594"/>
                  <a:pt x="5999634" y="374270"/>
                </a:cubicBezTo>
                <a:cubicBezTo>
                  <a:pt x="6711846" y="1628971"/>
                  <a:pt x="6711846" y="1628971"/>
                  <a:pt x="6711846" y="1628971"/>
                </a:cubicBezTo>
                <a:cubicBezTo>
                  <a:pt x="6745761" y="1697958"/>
                  <a:pt x="6745761" y="1801438"/>
                  <a:pt x="6711846" y="1870427"/>
                </a:cubicBezTo>
                <a:cubicBezTo>
                  <a:pt x="5999634" y="3125126"/>
                  <a:pt x="5999634" y="3125126"/>
                  <a:pt x="5999634" y="3125126"/>
                </a:cubicBezTo>
                <a:cubicBezTo>
                  <a:pt x="5961481" y="3189803"/>
                  <a:pt x="5868214" y="3241542"/>
                  <a:pt x="5796146" y="3241542"/>
                </a:cubicBezTo>
                <a:lnTo>
                  <a:pt x="4371720" y="3241542"/>
                </a:lnTo>
                <a:cubicBezTo>
                  <a:pt x="4295413" y="3241542"/>
                  <a:pt x="4202148" y="3189803"/>
                  <a:pt x="4168233" y="3125126"/>
                </a:cubicBezTo>
                <a:cubicBezTo>
                  <a:pt x="3456020" y="1870427"/>
                  <a:pt x="3456020" y="1870427"/>
                  <a:pt x="3456020" y="1870427"/>
                </a:cubicBezTo>
                <a:cubicBezTo>
                  <a:pt x="3417865" y="1801438"/>
                  <a:pt x="3417865" y="1697958"/>
                  <a:pt x="3456020" y="1628971"/>
                </a:cubicBezTo>
                <a:cubicBezTo>
                  <a:pt x="4168233" y="374270"/>
                  <a:pt x="4168233" y="374270"/>
                  <a:pt x="4168233" y="374270"/>
                </a:cubicBezTo>
                <a:cubicBezTo>
                  <a:pt x="4202148" y="309594"/>
                  <a:pt x="4295413" y="257854"/>
                  <a:pt x="4371720" y="257854"/>
                </a:cubicBezTo>
                <a:close/>
                <a:moveTo>
                  <a:pt x="2350132" y="0"/>
                </a:moveTo>
                <a:cubicBezTo>
                  <a:pt x="3150522" y="0"/>
                  <a:pt x="3150522" y="0"/>
                  <a:pt x="3150522" y="0"/>
                </a:cubicBezTo>
                <a:cubicBezTo>
                  <a:pt x="3191018" y="0"/>
                  <a:pt x="3243425" y="29073"/>
                  <a:pt x="3264863" y="65415"/>
                </a:cubicBezTo>
                <a:cubicBezTo>
                  <a:pt x="3665057" y="770436"/>
                  <a:pt x="3665057" y="770436"/>
                  <a:pt x="3665057" y="770436"/>
                </a:cubicBezTo>
                <a:cubicBezTo>
                  <a:pt x="3684115" y="809200"/>
                  <a:pt x="3684115" y="867346"/>
                  <a:pt x="3665057" y="906111"/>
                </a:cubicBezTo>
                <a:cubicBezTo>
                  <a:pt x="3264863" y="1611131"/>
                  <a:pt x="3264863" y="1611131"/>
                  <a:pt x="3264863" y="1611131"/>
                </a:cubicBezTo>
                <a:cubicBezTo>
                  <a:pt x="3243425" y="1647474"/>
                  <a:pt x="3191018" y="1676547"/>
                  <a:pt x="3150522" y="1676547"/>
                </a:cubicBezTo>
                <a:lnTo>
                  <a:pt x="2350132" y="1676547"/>
                </a:lnTo>
                <a:cubicBezTo>
                  <a:pt x="2307254" y="1676547"/>
                  <a:pt x="2254848" y="1647474"/>
                  <a:pt x="2235791" y="1611131"/>
                </a:cubicBezTo>
                <a:cubicBezTo>
                  <a:pt x="1835596" y="906111"/>
                  <a:pt x="1835596" y="906111"/>
                  <a:pt x="1835596" y="906111"/>
                </a:cubicBezTo>
                <a:cubicBezTo>
                  <a:pt x="1814157" y="867346"/>
                  <a:pt x="1814157" y="809200"/>
                  <a:pt x="1835596" y="770436"/>
                </a:cubicBezTo>
                <a:cubicBezTo>
                  <a:pt x="2235791" y="65415"/>
                  <a:pt x="2235791" y="65415"/>
                  <a:pt x="2235791" y="65415"/>
                </a:cubicBezTo>
                <a:cubicBezTo>
                  <a:pt x="2254848" y="29073"/>
                  <a:pt x="2307254" y="0"/>
                  <a:pt x="235013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E2BE7-2998-E045-A2AA-7B106D540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0163" y="3865615"/>
            <a:ext cx="6585012" cy="2076533"/>
          </a:xfrm>
          <a:solidFill>
            <a:schemeClr val="accent1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</a:rPr>
              <a:t>Twitter Application Programming Interface(API)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by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 Nayana Mahajan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230D0-BA75-4E42-80F9-DF4BE227E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7849" y="3273258"/>
            <a:ext cx="2227323" cy="429479"/>
          </a:xfrm>
          <a:solidFill>
            <a:schemeClr val="bg1"/>
          </a:solidFill>
          <a:ln w="25400" cmpd="sng">
            <a:solidFill>
              <a:schemeClr val="tx1"/>
            </a:solidFill>
          </a:ln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Data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Collection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B455D3-0C33-A44B-8E7F-B70E3AEEF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12" y="3519859"/>
            <a:ext cx="2964704" cy="1261443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4B008C6-4641-3640-AC17-1CCE7A0C0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477" y="1138176"/>
            <a:ext cx="2135083" cy="21350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61C92-DF04-3740-BD18-3AB0A73A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9215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9B98-3B27-0B4D-B704-A84DD2F0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00" y="381008"/>
            <a:ext cx="9689624" cy="753435"/>
          </a:xfrm>
          <a:solidFill>
            <a:schemeClr val="accent1">
              <a:lumMod val="50000"/>
            </a:schemeClr>
          </a:solidFill>
          <a:ln w="254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Code Snippets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800BB-0C4B-BE4C-B0A3-CCE60878F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1738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F3247-F182-8B40-AA47-BDA67B09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4DA446-8325-4334-BD77-A3F7ADC77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0" y="3273039"/>
            <a:ext cx="4157847" cy="13074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CC9A03-87AA-4FA8-9E3F-FBDB05B6A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67" r="-911" b="-7466"/>
          <a:stretch/>
        </p:blipFill>
        <p:spPr>
          <a:xfrm>
            <a:off x="917540" y="1891965"/>
            <a:ext cx="4195713" cy="87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5041BD8-B713-4FAE-9016-2E08A91C44BF}"/>
              </a:ext>
            </a:extLst>
          </p:cNvPr>
          <p:cNvSpPr/>
          <p:nvPr/>
        </p:nvSpPr>
        <p:spPr>
          <a:xfrm>
            <a:off x="950187" y="1487137"/>
            <a:ext cx="1758100" cy="2498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Required Library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4F6854-5065-4F38-A571-782299ECB95D}"/>
              </a:ext>
            </a:extLst>
          </p:cNvPr>
          <p:cNvSpPr/>
          <p:nvPr/>
        </p:nvSpPr>
        <p:spPr>
          <a:xfrm>
            <a:off x="917539" y="2850929"/>
            <a:ext cx="2777767" cy="2498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Connecting to Twitter API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BFA139-6F4A-443A-8A5F-472B9FB1D168}"/>
              </a:ext>
            </a:extLst>
          </p:cNvPr>
          <p:cNvSpPr/>
          <p:nvPr/>
        </p:nvSpPr>
        <p:spPr>
          <a:xfrm>
            <a:off x="5954983" y="1527141"/>
            <a:ext cx="990454" cy="2868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Case 1: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41C56D-09BA-440C-AB2A-DED4868E3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437" y="1497916"/>
            <a:ext cx="1597577" cy="3940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ABAD74-9766-4B6F-AF9C-E8F922815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593" y="2022574"/>
            <a:ext cx="5193762" cy="11845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A84251-8A69-4529-86F0-A3DE840A5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593" y="3100739"/>
            <a:ext cx="3232450" cy="2610336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C66B2D4-CCDE-4E38-9BD1-C19D32307DC8}"/>
              </a:ext>
            </a:extLst>
          </p:cNvPr>
          <p:cNvSpPr txBox="1">
            <a:spLocks/>
          </p:cNvSpPr>
          <p:nvPr/>
        </p:nvSpPr>
        <p:spPr>
          <a:xfrm>
            <a:off x="782999" y="1327591"/>
            <a:ext cx="9735045" cy="480426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713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9B98-3B27-0B4D-B704-A84DD2F0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256" y="370096"/>
            <a:ext cx="9584085" cy="788796"/>
          </a:xfrm>
          <a:solidFill>
            <a:schemeClr val="accent1">
              <a:lumMod val="50000"/>
            </a:schemeClr>
          </a:solidFill>
          <a:ln w="254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Code Snippets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800BB-0C4B-BE4C-B0A3-CCE60878F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F3247-F182-8B40-AA47-BDA67B09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/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F4B185-1A11-4B20-85BF-80ABCEDAC98E}"/>
              </a:ext>
            </a:extLst>
          </p:cNvPr>
          <p:cNvSpPr/>
          <p:nvPr/>
        </p:nvSpPr>
        <p:spPr>
          <a:xfrm>
            <a:off x="838200" y="1462537"/>
            <a:ext cx="990454" cy="2868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Case 2: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4709CD-857C-4A90-8147-72F2457D5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67" y="1916058"/>
            <a:ext cx="2801776" cy="307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070BD-BD2B-4599-ABF2-F85EC85D7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58" y="2416099"/>
            <a:ext cx="5228416" cy="2688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1D105A-655C-43A3-AF56-9A66EEF5B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487" y="2369283"/>
            <a:ext cx="4358085" cy="19533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820215-D46C-42C0-A9E5-28156E9E5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012" y="4541125"/>
            <a:ext cx="4171034" cy="15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55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9B98-3B27-0B4D-B704-A84DD2F0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256" y="370096"/>
            <a:ext cx="9584085" cy="788796"/>
          </a:xfrm>
          <a:solidFill>
            <a:schemeClr val="accent1">
              <a:lumMod val="50000"/>
            </a:schemeClr>
          </a:solidFill>
          <a:ln w="254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Code Snippets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800BB-0C4B-BE4C-B0A3-CCE60878F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F3247-F182-8B40-AA47-BDA67B09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/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F4B185-1A11-4B20-85BF-80ABCEDAC98E}"/>
              </a:ext>
            </a:extLst>
          </p:cNvPr>
          <p:cNvSpPr/>
          <p:nvPr/>
        </p:nvSpPr>
        <p:spPr>
          <a:xfrm>
            <a:off x="838200" y="1462537"/>
            <a:ext cx="990454" cy="2868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Case 3: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535DC5-E21A-4B6B-BB3A-13C47F187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28" y="2567226"/>
            <a:ext cx="4641963" cy="2345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43A1EE-8BC4-4AF4-A5AE-7F9FCF2A4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019" y="2567226"/>
            <a:ext cx="4812949" cy="29052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BF7E952-0294-4663-BF0A-C3AE17836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44118"/>
            <a:ext cx="3191322" cy="286829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D8F4653-B23A-4342-ABAE-C9EB3B8702D9}"/>
              </a:ext>
            </a:extLst>
          </p:cNvPr>
          <p:cNvSpPr txBox="1">
            <a:spLocks/>
          </p:cNvSpPr>
          <p:nvPr/>
        </p:nvSpPr>
        <p:spPr>
          <a:xfrm>
            <a:off x="783000" y="1327591"/>
            <a:ext cx="9689624" cy="461960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4664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7183E-58C0-4A76-BFC9-5103A0325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F8A-0364-714E-9508-CF0D7223CC77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0BE667-B464-4D15-BFB0-AE7B24BE5955}"/>
              </a:ext>
            </a:extLst>
          </p:cNvPr>
          <p:cNvSpPr/>
          <p:nvPr/>
        </p:nvSpPr>
        <p:spPr>
          <a:xfrm>
            <a:off x="3329981" y="2440030"/>
            <a:ext cx="5520629" cy="9241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4028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9B98-3B27-0B4D-B704-A84DD2F0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9472613" cy="759538"/>
          </a:xfrm>
          <a:solidFill>
            <a:schemeClr val="accent1">
              <a:lumMod val="50000"/>
            </a:schemeClr>
          </a:solidFill>
          <a:ln w="254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800BB-0C4B-BE4C-B0A3-CCE60878F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089"/>
            <a:ext cx="9472612" cy="3892312"/>
          </a:xfr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What is API?</a:t>
            </a:r>
          </a:p>
          <a:p>
            <a:pPr>
              <a:lnSpc>
                <a:spcPct val="110000"/>
              </a:lnSpc>
            </a:pPr>
            <a:r>
              <a:rPr lang="en-US" dirty="0"/>
              <a:t>Twitter API</a:t>
            </a:r>
          </a:p>
          <a:p>
            <a:pPr>
              <a:lnSpc>
                <a:spcPct val="110000"/>
              </a:lnSpc>
            </a:pPr>
            <a:r>
              <a:rPr lang="en-US" dirty="0"/>
              <a:t>How does it work?</a:t>
            </a:r>
          </a:p>
          <a:p>
            <a:pPr>
              <a:lnSpc>
                <a:spcPct val="110000"/>
              </a:lnSpc>
            </a:pPr>
            <a:r>
              <a:rPr lang="en-US" dirty="0"/>
              <a:t>Introduction to </a:t>
            </a:r>
            <a:r>
              <a:rPr lang="en-US" dirty="0" err="1"/>
              <a:t>Tweepy</a:t>
            </a:r>
            <a:r>
              <a:rPr lang="en-US" dirty="0"/>
              <a:t> Library in Python</a:t>
            </a:r>
          </a:p>
          <a:p>
            <a:pPr>
              <a:lnSpc>
                <a:spcPct val="110000"/>
              </a:lnSpc>
            </a:pPr>
            <a:r>
              <a:rPr lang="en-US" dirty="0"/>
              <a:t>Introduction to Open Authentication (OAuth)</a:t>
            </a:r>
          </a:p>
          <a:p>
            <a:pPr>
              <a:lnSpc>
                <a:spcPct val="110000"/>
              </a:lnSpc>
            </a:pPr>
            <a:r>
              <a:rPr lang="en-US" dirty="0"/>
              <a:t>Steps for Data collection</a:t>
            </a:r>
          </a:p>
          <a:p>
            <a:pPr>
              <a:lnSpc>
                <a:spcPct val="110000"/>
              </a:lnSpc>
            </a:pPr>
            <a:r>
              <a:rPr lang="en-US" dirty="0"/>
              <a:t>Code Snippets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F3247-F182-8B40-AA47-BDA67B09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594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9B98-3B27-0B4D-B704-A84DD2F0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365126"/>
            <a:ext cx="9429750" cy="764428"/>
          </a:xfrm>
          <a:solidFill>
            <a:schemeClr val="accent1">
              <a:lumMod val="50000"/>
            </a:schemeClr>
          </a:solidFill>
          <a:ln w="254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What is API?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800BB-0C4B-BE4C-B0A3-CCE60878F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1634919"/>
            <a:ext cx="9477375" cy="3665539"/>
          </a:xfr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An API is an interface implemented by a software program that enables it to interact with other software. Consider it similar to the way the user interface facilitates interaction between humans and computers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API is the messenger that takes requests and tells a system what you want to do and then returns the response back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Through the API you are able to call functions from web service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F3247-F182-8B40-AA47-BDA67B09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9625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9B98-3B27-0B4D-B704-A84DD2F0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458325" cy="774208"/>
          </a:xfrm>
          <a:solidFill>
            <a:schemeClr val="accent1">
              <a:lumMod val="50000"/>
            </a:schemeClr>
          </a:solidFill>
          <a:ln w="254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Twitter API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800BB-0C4B-BE4C-B0A3-CCE60878F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10473"/>
            <a:ext cx="9458324" cy="3567868"/>
          </a:xfr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Twitter allows you to interact with its data tweets and several attributes about tweets using Twitter APIs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Twitter API can be accessed only via authentication requests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You need to apply for Twitter developer access via the below URL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hlinkClick r:id="rId2"/>
              </a:rPr>
              <a:t>https://developer.twitter.com/  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After you have applied for Developer Access, you can create an application on Twitter that you can use to access tweets. Make sure you already have a Twitter account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Twitter has several APIs like Search API, Rest API, and Streaming API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F3247-F182-8B40-AA47-BDA67B09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7D4B87-BF2E-4EA6-AEED-EC3BF108E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810" y="585637"/>
            <a:ext cx="342705" cy="33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22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9B98-3B27-0B4D-B704-A84DD2F0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489141" cy="759538"/>
          </a:xfrm>
          <a:solidFill>
            <a:schemeClr val="accent1">
              <a:lumMod val="50000"/>
            </a:schemeClr>
          </a:solidFill>
          <a:ln w="254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How does it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800BB-0C4B-BE4C-B0A3-CCE60878F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058"/>
            <a:ext cx="9489141" cy="2750900"/>
          </a:xfr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Server side scripting language (in our case python) make requests to Twitter API and results would be in JSON format that can be easily read by our program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In our tutorial we are going to extract tweets via the python library “</a:t>
            </a:r>
            <a:r>
              <a:rPr lang="en-US" sz="2400" dirty="0" err="1"/>
              <a:t>Tweepy</a:t>
            </a:r>
            <a:r>
              <a:rPr lang="en-US" sz="2400" dirty="0"/>
              <a:t>”</a:t>
            </a:r>
          </a:p>
          <a:p>
            <a:pPr>
              <a:lnSpc>
                <a:spcPct val="100000"/>
              </a:lnSpc>
            </a:pPr>
            <a:r>
              <a:rPr lang="en-US" sz="2400" dirty="0" err="1"/>
              <a:t>Tweepy</a:t>
            </a:r>
            <a:r>
              <a:rPr lang="en-US" sz="2400" dirty="0"/>
              <a:t> is an easy to use Python library for accessing the Twitter API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F3247-F182-8B40-AA47-BDA67B09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660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9B98-3B27-0B4D-B704-A84DD2F0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9839"/>
            <a:ext cx="9513589" cy="771940"/>
          </a:xfrm>
          <a:solidFill>
            <a:schemeClr val="accent1">
              <a:lumMod val="50000"/>
            </a:schemeClr>
          </a:solidFill>
          <a:ln w="254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Introduction to </a:t>
            </a:r>
            <a:r>
              <a:rPr lang="en-US" sz="4000" b="1" dirty="0" err="1">
                <a:solidFill>
                  <a:schemeClr val="bg1"/>
                </a:solidFill>
              </a:rPr>
              <a:t>Tweepy</a:t>
            </a:r>
            <a:r>
              <a:rPr lang="en-US" sz="4000" b="1" dirty="0">
                <a:solidFill>
                  <a:schemeClr val="bg1"/>
                </a:solidFill>
              </a:rPr>
              <a:t> Library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800BB-0C4B-BE4C-B0A3-CCE60878F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44854"/>
            <a:ext cx="9513590" cy="4174055"/>
          </a:xfr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/>
              <a:t>Tweepy</a:t>
            </a:r>
            <a:r>
              <a:rPr lang="en-US" sz="2400" dirty="0"/>
              <a:t> is an open-source Python package that gives you a very convenient way to access the Twitter API with Python Data Extraction via API</a:t>
            </a:r>
          </a:p>
          <a:p>
            <a:pPr>
              <a:lnSpc>
                <a:spcPct val="100000"/>
              </a:lnSpc>
            </a:pPr>
            <a:r>
              <a:rPr lang="en-US" sz="2400" dirty="0" err="1"/>
              <a:t>Tweepy</a:t>
            </a:r>
            <a:r>
              <a:rPr lang="en-US" sz="2400" dirty="0"/>
              <a:t> includes a set of classes and methods that represent Twitter's models and API endpoints, and it transparently handles various implementation details, such as Data encoding and decoding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F3247-F182-8B40-AA47-BDA67B09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1912E-43DC-4F71-94AC-4612948FA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22" y="4205638"/>
            <a:ext cx="6268295" cy="144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7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9B98-3B27-0B4D-B704-A84DD2F0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096"/>
            <a:ext cx="9528260" cy="769238"/>
          </a:xfrm>
          <a:solidFill>
            <a:schemeClr val="accent1">
              <a:lumMod val="50000"/>
            </a:schemeClr>
          </a:solidFill>
          <a:ln w="254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Introduction to Open Authentication(OAuth)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800BB-0C4B-BE4C-B0A3-CCE60878F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711"/>
            <a:ext cx="9528260" cy="4351338"/>
          </a:xfr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Twitter uses OAuth to provide authorized access to its API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There is no security issue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Once the developer account is created you will have access to your individual account consumer key, consumer secret key, access token and access token key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F3247-F182-8B40-AA47-BDA67B09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96B308-1AC1-4D2D-A33A-203C0E579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306" y="4374371"/>
            <a:ext cx="3611933" cy="10245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91292E-FC79-4C92-BDA2-5B42C55F7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720" y="4374372"/>
            <a:ext cx="3492060" cy="102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6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7BBEA-C98C-4359-AEC2-90CE0099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50" y="365126"/>
            <a:ext cx="9667212" cy="765745"/>
          </a:xfrm>
          <a:solidFill>
            <a:schemeClr val="accent1">
              <a:lumMod val="50000"/>
            </a:schemeClr>
          </a:solidFill>
          <a:ln w="254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Introduction to Open Authentication(OAuth)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949FD5-86E6-4DAC-869C-624F67F5BFFB}"/>
              </a:ext>
            </a:extLst>
          </p:cNvPr>
          <p:cNvSpPr/>
          <p:nvPr/>
        </p:nvSpPr>
        <p:spPr>
          <a:xfrm>
            <a:off x="3041480" y="2005764"/>
            <a:ext cx="1202901" cy="8846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Registers on Twitter to access APIs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529180-5794-4EF4-BCB9-82FAE1A238A2}"/>
              </a:ext>
            </a:extLst>
          </p:cNvPr>
          <p:cNvSpPr/>
          <p:nvPr/>
        </p:nvSpPr>
        <p:spPr>
          <a:xfrm>
            <a:off x="3122981" y="4838989"/>
            <a:ext cx="1064347" cy="1167414"/>
          </a:xfrm>
          <a:prstGeom prst="rect">
            <a:avLst/>
          </a:prstGeom>
          <a:solidFill>
            <a:srgbClr val="1EE5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Issues the consumer token and secret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FC6329B-C5F7-4620-9053-C928A29FB8BB}"/>
              </a:ext>
            </a:extLst>
          </p:cNvPr>
          <p:cNvSpPr/>
          <p:nvPr/>
        </p:nvSpPr>
        <p:spPr>
          <a:xfrm>
            <a:off x="5629863" y="3180757"/>
            <a:ext cx="1231867" cy="1227351"/>
          </a:xfrm>
          <a:prstGeom prst="rect">
            <a:avLst/>
          </a:prstGeom>
          <a:solidFill>
            <a:srgbClr val="FF98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Directs user to Twitter to verify user credentials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D6A09E-A1CF-48BA-AB08-25804DBA4DC8}"/>
              </a:ext>
            </a:extLst>
          </p:cNvPr>
          <p:cNvSpPr/>
          <p:nvPr/>
        </p:nvSpPr>
        <p:spPr>
          <a:xfrm>
            <a:off x="4080482" y="3192900"/>
            <a:ext cx="1064347" cy="1215209"/>
          </a:xfrm>
          <a:prstGeom prst="rect">
            <a:avLst/>
          </a:prstGeom>
          <a:solidFill>
            <a:srgbClr val="FF98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Enter Credentials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81FE3A8-6F0F-411F-B5D4-E26A261A4DBB}"/>
              </a:ext>
            </a:extLst>
          </p:cNvPr>
          <p:cNvSpPr/>
          <p:nvPr/>
        </p:nvSpPr>
        <p:spPr>
          <a:xfrm>
            <a:off x="5607928" y="4829376"/>
            <a:ext cx="1275738" cy="1167415"/>
          </a:xfrm>
          <a:prstGeom prst="rect">
            <a:avLst/>
          </a:prstGeom>
          <a:solidFill>
            <a:srgbClr val="1EE5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Validates credential and issues a OAuth verifier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4ED00CD-9CE3-4E16-898C-9980668E5423}"/>
              </a:ext>
            </a:extLst>
          </p:cNvPr>
          <p:cNvSpPr/>
          <p:nvPr/>
        </p:nvSpPr>
        <p:spPr>
          <a:xfrm>
            <a:off x="7535705" y="3197627"/>
            <a:ext cx="1455932" cy="1215208"/>
          </a:xfrm>
          <a:prstGeom prst="rect">
            <a:avLst/>
          </a:prstGeom>
          <a:solidFill>
            <a:srgbClr val="FF98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 Request access token using the OAuth verifier, consumer token and secret 	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75DE6F5-AABB-4697-BEE2-7EB545D9B17E}"/>
              </a:ext>
            </a:extLst>
          </p:cNvPr>
          <p:cNvSpPr/>
          <p:nvPr/>
        </p:nvSpPr>
        <p:spPr>
          <a:xfrm>
            <a:off x="9599152" y="3197627"/>
            <a:ext cx="1545189" cy="1215210"/>
          </a:xfrm>
          <a:prstGeom prst="rect">
            <a:avLst/>
          </a:prstGeom>
          <a:solidFill>
            <a:srgbClr val="FF98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Request for content using access token and secret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FA207B0-548B-4994-A181-F32C03B11111}"/>
              </a:ext>
            </a:extLst>
          </p:cNvPr>
          <p:cNvSpPr/>
          <p:nvPr/>
        </p:nvSpPr>
        <p:spPr>
          <a:xfrm>
            <a:off x="9599151" y="4838989"/>
            <a:ext cx="1540695" cy="1157802"/>
          </a:xfrm>
          <a:prstGeom prst="rect">
            <a:avLst/>
          </a:prstGeom>
          <a:solidFill>
            <a:srgbClr val="1EE5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Responds with requested information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1CC9A2-A280-4D01-80CD-FFDDE5941003}"/>
              </a:ext>
            </a:extLst>
          </p:cNvPr>
          <p:cNvSpPr/>
          <p:nvPr/>
        </p:nvSpPr>
        <p:spPr>
          <a:xfrm>
            <a:off x="7550056" y="4829376"/>
            <a:ext cx="1441580" cy="1162608"/>
          </a:xfrm>
          <a:prstGeom prst="rect">
            <a:avLst/>
          </a:prstGeom>
          <a:solidFill>
            <a:srgbClr val="1EE5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Issues access and token secret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8BBADA-D3C8-4E86-A0F2-A1B84CD8AC66}"/>
              </a:ext>
            </a:extLst>
          </p:cNvPr>
          <p:cNvSpPr/>
          <p:nvPr/>
        </p:nvSpPr>
        <p:spPr>
          <a:xfrm>
            <a:off x="760480" y="2007744"/>
            <a:ext cx="1910048" cy="88469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User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BE6A010-7384-4A37-A086-62AA53606000}"/>
              </a:ext>
            </a:extLst>
          </p:cNvPr>
          <p:cNvSpPr/>
          <p:nvPr/>
        </p:nvSpPr>
        <p:spPr>
          <a:xfrm>
            <a:off x="760480" y="3180757"/>
            <a:ext cx="1910048" cy="1215210"/>
          </a:xfrm>
          <a:prstGeom prst="roundRect">
            <a:avLst/>
          </a:prstGeom>
          <a:solidFill>
            <a:srgbClr val="F9B72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Google </a:t>
            </a:r>
            <a:r>
              <a:rPr lang="en-US" b="1" dirty="0" err="1">
                <a:solidFill>
                  <a:schemeClr val="tx1"/>
                </a:solidFill>
              </a:rPr>
              <a:t>Colab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7BEDB0-69FD-4BC1-98BA-57C864708256}"/>
              </a:ext>
            </a:extLst>
          </p:cNvPr>
          <p:cNvSpPr/>
          <p:nvPr/>
        </p:nvSpPr>
        <p:spPr>
          <a:xfrm>
            <a:off x="753410" y="4838989"/>
            <a:ext cx="1910048" cy="1167414"/>
          </a:xfrm>
          <a:prstGeom prst="roundRect">
            <a:avLst/>
          </a:prstGeom>
          <a:solidFill>
            <a:srgbClr val="0DD3FB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Twitter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C57C8C-0E87-451E-94D5-1137E2AD0322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>
            <a:off x="3642931" y="2890459"/>
            <a:ext cx="12224" cy="194853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E3326D17-C632-4B97-8D5A-053DF6E4B4EC}"/>
              </a:ext>
            </a:extLst>
          </p:cNvPr>
          <p:cNvCxnSpPr>
            <a:stCxn id="34" idx="3"/>
            <a:endCxn id="36" idx="2"/>
          </p:cNvCxnSpPr>
          <p:nvPr/>
        </p:nvCxnSpPr>
        <p:spPr>
          <a:xfrm flipV="1">
            <a:off x="4187328" y="4408109"/>
            <a:ext cx="425328" cy="1014587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726A34-7522-422B-9FA7-4FA5F8D9F495}"/>
              </a:ext>
            </a:extLst>
          </p:cNvPr>
          <p:cNvCxnSpPr>
            <a:cxnSpLocks/>
            <a:stCxn id="36" idx="3"/>
            <a:endCxn id="35" idx="1"/>
          </p:cNvCxnSpPr>
          <p:nvPr/>
        </p:nvCxnSpPr>
        <p:spPr>
          <a:xfrm flipV="1">
            <a:off x="5144829" y="3794433"/>
            <a:ext cx="485034" cy="60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A972CDF-A920-4925-991D-CEE1D391D004}"/>
              </a:ext>
            </a:extLst>
          </p:cNvPr>
          <p:cNvCxnSpPr>
            <a:stCxn id="35" idx="2"/>
            <a:endCxn id="37" idx="0"/>
          </p:cNvCxnSpPr>
          <p:nvPr/>
        </p:nvCxnSpPr>
        <p:spPr>
          <a:xfrm>
            <a:off x="6245797" y="4408108"/>
            <a:ext cx="0" cy="4212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0214A8E-E3E9-4D5A-84BA-D295B8A43647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 flipV="1">
            <a:off x="6883666" y="3805231"/>
            <a:ext cx="652039" cy="1607853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DCFBA61-C191-4E34-B19F-5B3320BFAE03}"/>
              </a:ext>
            </a:extLst>
          </p:cNvPr>
          <p:cNvCxnSpPr>
            <a:cxnSpLocks/>
            <a:stCxn id="38" idx="2"/>
            <a:endCxn id="41" idx="0"/>
          </p:cNvCxnSpPr>
          <p:nvPr/>
        </p:nvCxnSpPr>
        <p:spPr>
          <a:xfrm>
            <a:off x="8263671" y="4412835"/>
            <a:ext cx="7175" cy="4165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5EE49C6E-EDC1-45F0-A74E-706939766F87}"/>
              </a:ext>
            </a:extLst>
          </p:cNvPr>
          <p:cNvCxnSpPr>
            <a:cxnSpLocks/>
            <a:stCxn id="41" idx="3"/>
            <a:endCxn id="39" idx="1"/>
          </p:cNvCxnSpPr>
          <p:nvPr/>
        </p:nvCxnSpPr>
        <p:spPr>
          <a:xfrm flipV="1">
            <a:off x="8991636" y="3805232"/>
            <a:ext cx="607516" cy="1605448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8ABBD17-2B44-4125-B18C-B79666B9BAE4}"/>
              </a:ext>
            </a:extLst>
          </p:cNvPr>
          <p:cNvCxnSpPr>
            <a:cxnSpLocks/>
            <a:stCxn id="39" idx="2"/>
            <a:endCxn id="40" idx="0"/>
          </p:cNvCxnSpPr>
          <p:nvPr/>
        </p:nvCxnSpPr>
        <p:spPr>
          <a:xfrm flipH="1">
            <a:off x="10369499" y="4412837"/>
            <a:ext cx="2248" cy="4261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7774EB2-9275-41A5-B4F5-9930B2E826E7}"/>
              </a:ext>
            </a:extLst>
          </p:cNvPr>
          <p:cNvSpPr txBox="1"/>
          <p:nvPr/>
        </p:nvSpPr>
        <p:spPr>
          <a:xfrm>
            <a:off x="3594032" y="3579363"/>
            <a:ext cx="12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0EDAC0E-9338-4676-ACD4-109F57C3E3D3}"/>
                  </a:ext>
                </a:extLst>
              </p14:cNvPr>
              <p14:cNvContentPartPr/>
              <p14:nvPr/>
            </p14:nvContentPartPr>
            <p14:xfrm>
              <a:off x="9608223" y="2014352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0EDAC0E-9338-4676-ACD4-109F57C3E3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99223" y="200535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8E1B51DB-553C-43C8-A5E1-4056C70EDE02}"/>
              </a:ext>
            </a:extLst>
          </p:cNvPr>
          <p:cNvSpPr/>
          <p:nvPr/>
        </p:nvSpPr>
        <p:spPr>
          <a:xfrm>
            <a:off x="3352421" y="3739573"/>
            <a:ext cx="216817" cy="22452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D5883AC-3E23-4C5D-8255-9BCEDA73A00C}"/>
              </a:ext>
            </a:extLst>
          </p:cNvPr>
          <p:cNvSpPr/>
          <p:nvPr/>
        </p:nvSpPr>
        <p:spPr>
          <a:xfrm>
            <a:off x="5307931" y="3515050"/>
            <a:ext cx="216817" cy="22452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4CA111B-2DEF-4969-883A-3E8DEB17E201}"/>
              </a:ext>
            </a:extLst>
          </p:cNvPr>
          <p:cNvSpPr/>
          <p:nvPr/>
        </p:nvSpPr>
        <p:spPr>
          <a:xfrm>
            <a:off x="6922061" y="4495694"/>
            <a:ext cx="216817" cy="22452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C9D61D0-B26F-494E-A670-2DCF8519E39C}"/>
              </a:ext>
            </a:extLst>
          </p:cNvPr>
          <p:cNvSpPr/>
          <p:nvPr/>
        </p:nvSpPr>
        <p:spPr>
          <a:xfrm>
            <a:off x="9985276" y="4506480"/>
            <a:ext cx="216817" cy="22452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38216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9B98-3B27-0B4D-B704-A84DD2F0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096"/>
            <a:ext cx="9479361" cy="769519"/>
          </a:xfrm>
          <a:solidFill>
            <a:schemeClr val="accent1">
              <a:lumMod val="50000"/>
            </a:schemeClr>
          </a:solidFill>
          <a:ln w="254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Steps for 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800BB-0C4B-BE4C-B0A3-CCE60878F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854"/>
            <a:ext cx="9518479" cy="4351338"/>
          </a:xfrm>
          <a:solidFill>
            <a:schemeClr val="bg1"/>
          </a:solidFill>
          <a:ln w="28575" cmpd="sng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F3247-F182-8B40-AA47-BDA67B09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EE72B-5DE7-48E8-866B-86C974E85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11"/>
          <a:stretch/>
        </p:blipFill>
        <p:spPr>
          <a:xfrm>
            <a:off x="976823" y="2441096"/>
            <a:ext cx="2313133" cy="1445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96CA9E-80FF-4888-AF3E-478FC1E2F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784" y="2849262"/>
            <a:ext cx="1314369" cy="1006301"/>
          </a:xfrm>
          <a:prstGeom prst="rect">
            <a:avLst/>
          </a:prstGeom>
        </p:spPr>
      </p:pic>
      <p:pic>
        <p:nvPicPr>
          <p:cNvPr id="11" name="Graphic 10" descr="Chevron arrows">
            <a:extLst>
              <a:ext uri="{FF2B5EF4-FFF2-40B4-BE49-F238E27FC236}">
                <a16:creationId xmlns:a16="http://schemas.microsoft.com/office/drawing/2014/main" id="{FD32E42B-2B84-4DA4-99DC-D0328EBEF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4624" y="3216427"/>
            <a:ext cx="425145" cy="425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BE8F61-AB5B-47EB-A54B-D35F23F86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215" y="2756383"/>
            <a:ext cx="2596112" cy="1044008"/>
          </a:xfrm>
          <a:prstGeom prst="rect">
            <a:avLst/>
          </a:prstGeom>
        </p:spPr>
      </p:pic>
      <p:pic>
        <p:nvPicPr>
          <p:cNvPr id="12" name="Graphic 11" descr="Chevron arrows">
            <a:extLst>
              <a:ext uri="{FF2B5EF4-FFF2-40B4-BE49-F238E27FC236}">
                <a16:creationId xmlns:a16="http://schemas.microsoft.com/office/drawing/2014/main" id="{B1CF8F52-620E-4D49-BF43-BFC0CCAA2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1630" y="3065815"/>
            <a:ext cx="425145" cy="4251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5754621-AA48-4ADB-B07F-CBBA17AB2F0F}"/>
              </a:ext>
            </a:extLst>
          </p:cNvPr>
          <p:cNvSpPr/>
          <p:nvPr/>
        </p:nvSpPr>
        <p:spPr>
          <a:xfrm>
            <a:off x="1364767" y="4053428"/>
            <a:ext cx="1537244" cy="2981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API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94A71A-99D3-4517-9167-EB5E88F3303D}"/>
              </a:ext>
            </a:extLst>
          </p:cNvPr>
          <p:cNvSpPr/>
          <p:nvPr/>
        </p:nvSpPr>
        <p:spPr>
          <a:xfrm>
            <a:off x="5091372" y="4065121"/>
            <a:ext cx="1537244" cy="2981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DC5128-7E29-4919-8EB8-A313E7FAE18F}"/>
              </a:ext>
            </a:extLst>
          </p:cNvPr>
          <p:cNvSpPr/>
          <p:nvPr/>
        </p:nvSpPr>
        <p:spPr>
          <a:xfrm>
            <a:off x="8571434" y="4065121"/>
            <a:ext cx="1537244" cy="2981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2842434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2859</TotalTime>
  <Words>505</Words>
  <Application>Microsoft Office PowerPoint</Application>
  <PresentationFormat>Widescreen</PresentationFormat>
  <Paragraphs>77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Twitter Application Programming Interface(API) by  Nayana Mahajan</vt:lpstr>
      <vt:lpstr>Table of contents</vt:lpstr>
      <vt:lpstr>What is API?</vt:lpstr>
      <vt:lpstr>Twitter API </vt:lpstr>
      <vt:lpstr>How does it work</vt:lpstr>
      <vt:lpstr>Introduction to Tweepy Library in Python</vt:lpstr>
      <vt:lpstr>Introduction to Open Authentication(OAuth)</vt:lpstr>
      <vt:lpstr>Introduction to Open Authentication(OAuth)</vt:lpstr>
      <vt:lpstr>Steps for Data Collection</vt:lpstr>
      <vt:lpstr>Code Snippets</vt:lpstr>
      <vt:lpstr>Code Snippets</vt:lpstr>
      <vt:lpstr>Code Snippets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Genc, Yegin</dc:creator>
  <cp:lastModifiedBy>Ashwin Kumar</cp:lastModifiedBy>
  <cp:revision>37</cp:revision>
  <dcterms:created xsi:type="dcterms:W3CDTF">2022-02-22T21:57:20Z</dcterms:created>
  <dcterms:modified xsi:type="dcterms:W3CDTF">2022-04-07T19:53:37Z</dcterms:modified>
</cp:coreProperties>
</file>